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35"/>
  </p:handoutMasterIdLst>
  <p:sldIdLst>
    <p:sldId id="263" r:id="rId2"/>
    <p:sldId id="268" r:id="rId3"/>
    <p:sldId id="264" r:id="rId4"/>
    <p:sldId id="284" r:id="rId5"/>
    <p:sldId id="269" r:id="rId6"/>
    <p:sldId id="271" r:id="rId7"/>
    <p:sldId id="272" r:id="rId8"/>
    <p:sldId id="270" r:id="rId9"/>
    <p:sldId id="273" r:id="rId10"/>
    <p:sldId id="274" r:id="rId11"/>
    <p:sldId id="279" r:id="rId12"/>
    <p:sldId id="275" r:id="rId13"/>
    <p:sldId id="276" r:id="rId14"/>
    <p:sldId id="277" r:id="rId15"/>
    <p:sldId id="278" r:id="rId16"/>
    <p:sldId id="280" r:id="rId17"/>
    <p:sldId id="283" r:id="rId18"/>
    <p:sldId id="282" r:id="rId19"/>
    <p:sldId id="291" r:id="rId20"/>
    <p:sldId id="293" r:id="rId21"/>
    <p:sldId id="294" r:id="rId22"/>
    <p:sldId id="295" r:id="rId23"/>
    <p:sldId id="296" r:id="rId24"/>
    <p:sldId id="301" r:id="rId25"/>
    <p:sldId id="286" r:id="rId26"/>
    <p:sldId id="288" r:id="rId27"/>
    <p:sldId id="287" r:id="rId28"/>
    <p:sldId id="289" r:id="rId29"/>
    <p:sldId id="298" r:id="rId30"/>
    <p:sldId id="297" r:id="rId31"/>
    <p:sldId id="290" r:id="rId32"/>
    <p:sldId id="299" r:id="rId33"/>
    <p:sldId id="300" r:id="rId34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0DB3"/>
    <a:srgbClr val="FF33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96" y="5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68" tIns="46584" rIns="93168" bIns="4658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9" y="0"/>
            <a:ext cx="3037840" cy="466434"/>
          </a:xfrm>
          <a:prstGeom prst="rect">
            <a:avLst/>
          </a:prstGeom>
        </p:spPr>
        <p:txBody>
          <a:bodyPr vert="horz" lIns="93168" tIns="46584" rIns="93168" bIns="46584" rtlCol="0"/>
          <a:lstStyle>
            <a:lvl1pPr algn="r">
              <a:defRPr sz="1200"/>
            </a:lvl1pPr>
          </a:lstStyle>
          <a:p>
            <a:fld id="{E5C750BE-AB0A-4377-92DB-F27243B291DC}" type="datetimeFigureOut">
              <a:rPr lang="en-US" smtClean="0"/>
              <a:t>5/10/2018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68" tIns="46584" rIns="93168" bIns="4658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9" y="8829967"/>
            <a:ext cx="3037840" cy="466433"/>
          </a:xfrm>
          <a:prstGeom prst="rect">
            <a:avLst/>
          </a:prstGeom>
        </p:spPr>
        <p:txBody>
          <a:bodyPr vert="horz" lIns="93168" tIns="46584" rIns="93168" bIns="46584" rtlCol="0" anchor="b"/>
          <a:lstStyle>
            <a:lvl1pPr algn="r">
              <a:defRPr sz="1200"/>
            </a:lvl1pPr>
          </a:lstStyle>
          <a:p>
            <a:fld id="{9D111196-9747-4EA9-B6F3-B970EC7A4B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8942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4AC3C-3D37-4653-9C97-01B118E593AA}" type="datetimeFigureOut">
              <a:rPr lang="en-US" smtClean="0"/>
              <a:t>5/10/2018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CA56E-AA08-44A4-A9A6-FDD0FBFBE2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3263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4AC3C-3D37-4653-9C97-01B118E593AA}" type="datetimeFigureOut">
              <a:rPr lang="en-US" smtClean="0"/>
              <a:t>5/10/2018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CA56E-AA08-44A4-A9A6-FDD0FBFBE2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3881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4AC3C-3D37-4653-9C97-01B118E593AA}" type="datetimeFigureOut">
              <a:rPr lang="en-US" smtClean="0"/>
              <a:t>5/10/2018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CA56E-AA08-44A4-A9A6-FDD0FBFBE2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3583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4AC3C-3D37-4653-9C97-01B118E593AA}" type="datetimeFigureOut">
              <a:rPr lang="en-US" smtClean="0"/>
              <a:t>5/10/2018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CA56E-AA08-44A4-A9A6-FDD0FBFBE2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423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4AC3C-3D37-4653-9C97-01B118E593AA}" type="datetimeFigureOut">
              <a:rPr lang="en-US" smtClean="0"/>
              <a:t>5/10/2018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CA56E-AA08-44A4-A9A6-FDD0FBFBE2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635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4AC3C-3D37-4653-9C97-01B118E593AA}" type="datetimeFigureOut">
              <a:rPr lang="en-US" smtClean="0"/>
              <a:t>5/10/2018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CA56E-AA08-44A4-A9A6-FDD0FBFBE2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0733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4AC3C-3D37-4653-9C97-01B118E593AA}" type="datetimeFigureOut">
              <a:rPr lang="en-US" smtClean="0"/>
              <a:t>5/10/2018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CA56E-AA08-44A4-A9A6-FDD0FBFBE2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0501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4AC3C-3D37-4653-9C97-01B118E593AA}" type="datetimeFigureOut">
              <a:rPr lang="en-US" smtClean="0"/>
              <a:t>5/10/2018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CA56E-AA08-44A4-A9A6-FDD0FBFBE2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512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4AC3C-3D37-4653-9C97-01B118E593AA}" type="datetimeFigureOut">
              <a:rPr lang="en-US" smtClean="0"/>
              <a:t>5/10/2018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CA56E-AA08-44A4-A9A6-FDD0FBFBE2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531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4AC3C-3D37-4653-9C97-01B118E593AA}" type="datetimeFigureOut">
              <a:rPr lang="en-US" smtClean="0"/>
              <a:t>5/10/2018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CA56E-AA08-44A4-A9A6-FDD0FBFBE2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1703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4AC3C-3D37-4653-9C97-01B118E593AA}" type="datetimeFigureOut">
              <a:rPr lang="en-US" smtClean="0"/>
              <a:t>5/10/2018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CA56E-AA08-44A4-A9A6-FDD0FBFBE2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3096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14AC3C-3D37-4653-9C97-01B118E593AA}" type="datetimeFigureOut">
              <a:rPr lang="en-US" smtClean="0"/>
              <a:t>5/10/2018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4CA56E-AA08-44A4-A9A6-FDD0FBFBE2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211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2.png"/><Relationship Id="rId7" Type="http://schemas.openxmlformats.org/officeDocument/2006/relationships/image" Target="../media/image10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10" Type="http://schemas.openxmlformats.org/officeDocument/2006/relationships/image" Target="../media/image13.jpg"/><Relationship Id="rId4" Type="http://schemas.openxmlformats.org/officeDocument/2006/relationships/image" Target="../media/image3.png"/><Relationship Id="rId9" Type="http://schemas.openxmlformats.org/officeDocument/2006/relationships/image" Target="../media/image1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g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g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g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g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g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tmp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g"/><Relationship Id="rId4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g"/><Relationship Id="rId4" Type="http://schemas.openxmlformats.org/officeDocument/2006/relationships/image" Target="../media/image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g"/><Relationship Id="rId4" Type="http://schemas.openxmlformats.org/officeDocument/2006/relationships/image" Target="../media/image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6210" y="28050"/>
            <a:ext cx="3848334" cy="114063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306210" y="2326287"/>
            <a:ext cx="9548536" cy="24314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4000" b="1" i="1" dirty="0">
                <a:ln>
                  <a:solidFill>
                    <a:srgbClr val="FF990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Finance, Eligibility &amp; Compliance Update</a:t>
            </a:r>
            <a:endParaRPr lang="en-US" sz="2000" b="1" i="1" dirty="0">
              <a:ln>
                <a:solidFill>
                  <a:srgbClr val="FF9900"/>
                </a:solidFill>
              </a:ln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000" b="1" i="1" dirty="0">
              <a:ln>
                <a:solidFill>
                  <a:srgbClr val="FF9900"/>
                </a:solidFill>
              </a:ln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000" b="1" i="1" dirty="0">
              <a:ln>
                <a:solidFill>
                  <a:srgbClr val="FF9900"/>
                </a:solidFill>
              </a:ln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000" b="1" i="1" dirty="0">
              <a:ln>
                <a:solidFill>
                  <a:srgbClr val="FF9900"/>
                </a:solidFill>
              </a:ln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000" b="1" i="1" dirty="0">
              <a:ln>
                <a:solidFill>
                  <a:srgbClr val="FF9900"/>
                </a:solidFill>
              </a:ln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i="1" dirty="0">
                <a:ln>
                  <a:solidFill>
                    <a:srgbClr val="FF990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FIAAA – May 6</a:t>
            </a:r>
            <a:r>
              <a:rPr lang="en-US" sz="3200" b="1" i="1" baseline="30000" dirty="0">
                <a:ln>
                  <a:solidFill>
                    <a:srgbClr val="FF990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3200" b="1" i="1" dirty="0">
                <a:ln>
                  <a:solidFill>
                    <a:srgbClr val="FF990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2018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336889" y="152112"/>
            <a:ext cx="189346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i="1" dirty="0">
                <a:ln>
                  <a:solidFill>
                    <a:srgbClr val="FF990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FHSAA</a:t>
            </a:r>
            <a:endParaRPr lang="en-US" sz="1400" b="1" i="1" dirty="0">
              <a:ln>
                <a:solidFill>
                  <a:srgbClr val="FF9900"/>
                </a:solidFill>
              </a:ln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980" y="80573"/>
            <a:ext cx="684126" cy="749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8881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6210" y="28050"/>
            <a:ext cx="3848334" cy="114063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980" y="80573"/>
            <a:ext cx="684126" cy="74928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336889" y="152112"/>
            <a:ext cx="189346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i="1" dirty="0">
                <a:ln>
                  <a:solidFill>
                    <a:srgbClr val="FF990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FHSAA</a:t>
            </a:r>
            <a:endParaRPr lang="en-US" sz="1400" b="1" i="1" dirty="0">
              <a:ln>
                <a:solidFill>
                  <a:srgbClr val="FF9900"/>
                </a:solidFill>
              </a:ln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319071" y="1196734"/>
            <a:ext cx="658385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i="1" dirty="0" smtClean="0">
                <a:ln>
                  <a:solidFill>
                    <a:srgbClr val="FF990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Finance Update - Sanctioning</a:t>
            </a:r>
            <a:endParaRPr lang="en-US" sz="2000" b="1" i="1" dirty="0">
              <a:ln>
                <a:solidFill>
                  <a:srgbClr val="FF9900"/>
                </a:solidFill>
              </a:ln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2319070" y="1932669"/>
            <a:ext cx="9034729" cy="424429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u="sng" dirty="0" smtClean="0">
                <a:solidFill>
                  <a:srgbClr val="2D0DB3"/>
                </a:solidFill>
              </a:rPr>
              <a:t>Sanction Fees –  New for 2018-19</a:t>
            </a:r>
            <a:endParaRPr lang="en-US" u="sng" dirty="0">
              <a:solidFill>
                <a:srgbClr val="2D0DB3"/>
              </a:solidFill>
            </a:endParaRPr>
          </a:p>
          <a:p>
            <a:r>
              <a:rPr lang="en-US" dirty="0" smtClean="0"/>
              <a:t>FB Jamborees will be charged lower of 20% of gate or flat fee based on classification -same as Classics</a:t>
            </a:r>
          </a:p>
          <a:p>
            <a:r>
              <a:rPr lang="en-US" dirty="0" smtClean="0">
                <a:solidFill>
                  <a:srgbClr val="2D0DB3"/>
                </a:solidFill>
              </a:rPr>
              <a:t>FB3 Bowls &amp; FB4 Classics financial report – combined, simplified and submitted on Home Campus – eliminated reporting of event expenses</a:t>
            </a:r>
          </a:p>
          <a:p>
            <a:r>
              <a:rPr lang="en-US" dirty="0" smtClean="0"/>
              <a:t>Classics &amp; Jamborees – net profit shares - defaults to 65/35 Host/Visitor unless specified in contract </a:t>
            </a:r>
          </a:p>
          <a:p>
            <a:endParaRPr lang="en-US" dirty="0" smtClean="0"/>
          </a:p>
          <a:p>
            <a:endParaRPr lang="en-US" dirty="0" smtClean="0">
              <a:solidFill>
                <a:srgbClr val="2D0DB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73718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6210" y="28050"/>
            <a:ext cx="3848334" cy="114063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980" y="80573"/>
            <a:ext cx="684126" cy="74928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336889" y="152112"/>
            <a:ext cx="189346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i="1" dirty="0">
                <a:ln>
                  <a:solidFill>
                    <a:srgbClr val="FF990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FHSAA</a:t>
            </a:r>
            <a:endParaRPr lang="en-US" sz="1400" b="1" i="1" dirty="0">
              <a:ln>
                <a:solidFill>
                  <a:srgbClr val="FF9900"/>
                </a:solidFill>
              </a:ln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319071" y="1196734"/>
            <a:ext cx="83808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i="1" dirty="0" smtClean="0">
                <a:ln>
                  <a:solidFill>
                    <a:srgbClr val="FF990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Finance Update – State Series Hosting</a:t>
            </a:r>
            <a:endParaRPr lang="en-US" sz="2000" b="1" i="1" dirty="0">
              <a:ln>
                <a:solidFill>
                  <a:srgbClr val="FF9900"/>
                </a:solidFill>
              </a:ln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2319070" y="1932669"/>
            <a:ext cx="9034729" cy="424429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u="sng" dirty="0" smtClean="0">
                <a:solidFill>
                  <a:srgbClr val="2D0DB3"/>
                </a:solidFill>
              </a:rPr>
              <a:t>8 sports require shares of revenue to FHSAA (no changes)</a:t>
            </a:r>
            <a:endParaRPr lang="en-US" u="sng" dirty="0">
              <a:solidFill>
                <a:srgbClr val="2D0DB3"/>
              </a:solidFill>
            </a:endParaRPr>
          </a:p>
          <a:p>
            <a:pPr marL="0" indent="0">
              <a:buNone/>
            </a:pPr>
            <a:r>
              <a:rPr lang="en-US" dirty="0" smtClean="0"/>
              <a:t>	Football</a:t>
            </a:r>
          </a:p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dirty="0"/>
              <a:t>Baseball</a:t>
            </a:r>
          </a:p>
          <a:p>
            <a:pPr marL="0" indent="0">
              <a:buNone/>
            </a:pPr>
            <a:r>
              <a:rPr lang="en-US" dirty="0" smtClean="0"/>
              <a:t>	Boys &amp; Girls Basketball</a:t>
            </a:r>
          </a:p>
          <a:p>
            <a:pPr marL="0" indent="0">
              <a:buNone/>
            </a:pPr>
            <a:r>
              <a:rPr lang="en-US" dirty="0" smtClean="0"/>
              <a:t>	Boys &amp; Girls Soccer</a:t>
            </a:r>
          </a:p>
          <a:p>
            <a:pPr marL="0" indent="0">
              <a:buNone/>
            </a:pPr>
            <a:r>
              <a:rPr lang="en-US" dirty="0" smtClean="0"/>
              <a:t>	Softball</a:t>
            </a:r>
          </a:p>
          <a:p>
            <a:pPr marL="0" indent="0">
              <a:buNone/>
            </a:pPr>
            <a:r>
              <a:rPr lang="en-US" dirty="0" smtClean="0"/>
              <a:t>	Girls Volleyball</a:t>
            </a:r>
          </a:p>
          <a:p>
            <a:endParaRPr lang="en-US" dirty="0" smtClean="0">
              <a:solidFill>
                <a:srgbClr val="2D0DB3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3449" y="2376130"/>
            <a:ext cx="1859433" cy="116146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8817" y="3644914"/>
            <a:ext cx="1313329" cy="131332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0280" y="3562459"/>
            <a:ext cx="1457138" cy="14058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6427" y="4660693"/>
            <a:ext cx="1516270" cy="151627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7893" y="2436735"/>
            <a:ext cx="867642" cy="89121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5723" y="4983241"/>
            <a:ext cx="1204339" cy="1204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7356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6210" y="28050"/>
            <a:ext cx="3848334" cy="114063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980" y="80573"/>
            <a:ext cx="684126" cy="74928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336889" y="152112"/>
            <a:ext cx="189346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i="1" dirty="0">
                <a:ln>
                  <a:solidFill>
                    <a:srgbClr val="FF990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FHSAA</a:t>
            </a:r>
            <a:endParaRPr lang="en-US" sz="1400" b="1" i="1" dirty="0">
              <a:ln>
                <a:solidFill>
                  <a:srgbClr val="FF9900"/>
                </a:solidFill>
              </a:ln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319071" y="1196734"/>
            <a:ext cx="83808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i="1" dirty="0" smtClean="0">
                <a:ln>
                  <a:solidFill>
                    <a:srgbClr val="FF990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Finance Update – State Series Hosting</a:t>
            </a:r>
            <a:endParaRPr lang="en-US" sz="2000" b="1" i="1" dirty="0">
              <a:ln>
                <a:solidFill>
                  <a:srgbClr val="FF9900"/>
                </a:solidFill>
              </a:ln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2319070" y="1932669"/>
            <a:ext cx="9034729" cy="424429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u="sng" dirty="0" smtClean="0">
                <a:solidFill>
                  <a:srgbClr val="2D0DB3"/>
                </a:solidFill>
              </a:rPr>
              <a:t>New for 2018-19</a:t>
            </a:r>
            <a:endParaRPr lang="en-US" u="sng" dirty="0">
              <a:solidFill>
                <a:srgbClr val="2D0DB3"/>
              </a:solidFill>
            </a:endParaRPr>
          </a:p>
          <a:p>
            <a:r>
              <a:rPr lang="en-US" dirty="0" smtClean="0"/>
              <a:t>FN2 (non-football sports) and FB 5 (football) financial reports, will be submitted through Home Campus</a:t>
            </a:r>
          </a:p>
          <a:p>
            <a:pPr lvl="1"/>
            <a:r>
              <a:rPr lang="en-US" dirty="0" smtClean="0">
                <a:solidFill>
                  <a:srgbClr val="2D0DB3"/>
                </a:solidFill>
              </a:rPr>
              <a:t>Calculations done for you!</a:t>
            </a:r>
          </a:p>
          <a:p>
            <a:pPr lvl="1"/>
            <a:r>
              <a:rPr lang="en-US" dirty="0" smtClean="0">
                <a:solidFill>
                  <a:srgbClr val="2D0DB3"/>
                </a:solidFill>
              </a:rPr>
              <a:t>Form will be placed on your home campus page when you are assigned to host</a:t>
            </a:r>
          </a:p>
          <a:p>
            <a:pPr lvl="1"/>
            <a:r>
              <a:rPr lang="en-US" dirty="0" smtClean="0">
                <a:solidFill>
                  <a:srgbClr val="2D0DB3"/>
                </a:solidFill>
              </a:rPr>
              <a:t>Schools able to view their reports that are due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>
              <a:solidFill>
                <a:srgbClr val="2D0DB3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8390" y="4054815"/>
            <a:ext cx="2754509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4870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6210" y="28050"/>
            <a:ext cx="3848334" cy="114063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980" y="80573"/>
            <a:ext cx="684126" cy="74928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336889" y="152112"/>
            <a:ext cx="189346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i="1" dirty="0">
                <a:ln>
                  <a:solidFill>
                    <a:srgbClr val="FF990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FHSAA</a:t>
            </a:r>
            <a:endParaRPr lang="en-US" sz="1400" b="1" i="1" dirty="0">
              <a:ln>
                <a:solidFill>
                  <a:srgbClr val="FF9900"/>
                </a:solidFill>
              </a:ln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319071" y="1196734"/>
            <a:ext cx="83808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i="1" dirty="0" smtClean="0">
                <a:ln>
                  <a:solidFill>
                    <a:srgbClr val="FF990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Finance Update – State Series Hosting</a:t>
            </a:r>
            <a:endParaRPr lang="en-US" sz="2000" b="1" i="1" dirty="0">
              <a:ln>
                <a:solidFill>
                  <a:srgbClr val="FF9900"/>
                </a:solidFill>
              </a:ln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2319070" y="1932669"/>
            <a:ext cx="9034729" cy="424429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u="sng" dirty="0" smtClean="0">
                <a:solidFill>
                  <a:srgbClr val="2D0DB3"/>
                </a:solidFill>
              </a:rPr>
              <a:t>Host Expense Reporting</a:t>
            </a:r>
            <a:endParaRPr lang="en-US" u="sng" dirty="0">
              <a:solidFill>
                <a:srgbClr val="2D0DB3"/>
              </a:solidFill>
            </a:endParaRPr>
          </a:p>
          <a:p>
            <a:r>
              <a:rPr lang="en-US" dirty="0"/>
              <a:t>Swimming pool rental maximum raised to $</a:t>
            </a:r>
            <a:r>
              <a:rPr lang="en-US" dirty="0" smtClean="0"/>
              <a:t>2,500</a:t>
            </a:r>
            <a:endParaRPr lang="en-US" dirty="0"/>
          </a:p>
          <a:p>
            <a:r>
              <a:rPr lang="en-US" dirty="0" smtClean="0">
                <a:solidFill>
                  <a:srgbClr val="2D0DB3"/>
                </a:solidFill>
              </a:rPr>
              <a:t>Rental expenses for portable bleachers or stadiums not allowed to be reported IF expanding capacity beyond minimum required </a:t>
            </a:r>
          </a:p>
          <a:p>
            <a:r>
              <a:rPr lang="en-US" dirty="0" smtClean="0"/>
              <a:t>Home Campus FN2 form will place limits on some fields (i.e. event manager and trophies) and may request proof of expenses that appear out of the norm</a:t>
            </a:r>
          </a:p>
          <a:p>
            <a:endParaRPr lang="en-US" dirty="0" smtClean="0">
              <a:solidFill>
                <a:srgbClr val="2D0DB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79144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6210" y="28050"/>
            <a:ext cx="3848334" cy="114063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980" y="80573"/>
            <a:ext cx="684126" cy="74928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336889" y="152112"/>
            <a:ext cx="189346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i="1" dirty="0">
                <a:ln>
                  <a:solidFill>
                    <a:srgbClr val="FF990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FHSAA</a:t>
            </a:r>
            <a:endParaRPr lang="en-US" sz="1400" b="1" i="1" dirty="0">
              <a:ln>
                <a:solidFill>
                  <a:srgbClr val="FF9900"/>
                </a:solidFill>
              </a:ln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319071" y="1196734"/>
            <a:ext cx="83808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i="1" dirty="0" smtClean="0">
                <a:ln>
                  <a:solidFill>
                    <a:srgbClr val="FF990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Finance Update – State Series Hosting</a:t>
            </a:r>
            <a:endParaRPr lang="en-US" sz="2000" b="1" i="1" dirty="0">
              <a:ln>
                <a:solidFill>
                  <a:srgbClr val="FF9900"/>
                </a:solidFill>
              </a:ln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2319071" y="2365418"/>
            <a:ext cx="9034729" cy="424429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u="sng" dirty="0" smtClean="0">
                <a:solidFill>
                  <a:srgbClr val="2D0DB3"/>
                </a:solidFill>
              </a:rPr>
              <a:t>New for 2018-19 –Ticketing and Passes</a:t>
            </a:r>
            <a:endParaRPr lang="en-US" u="sng" dirty="0">
              <a:solidFill>
                <a:srgbClr val="2D0DB3"/>
              </a:solidFill>
            </a:endParaRPr>
          </a:p>
          <a:p>
            <a:r>
              <a:rPr lang="en-US" dirty="0" smtClean="0"/>
              <a:t>Electronic ticketing though FHSAA vendor (Huddle/</a:t>
            </a:r>
            <a:r>
              <a:rPr lang="en-US" dirty="0" err="1" smtClean="0"/>
              <a:t>GoFan</a:t>
            </a:r>
            <a:r>
              <a:rPr lang="en-US" dirty="0" smtClean="0"/>
              <a:t>) required </a:t>
            </a:r>
            <a:r>
              <a:rPr lang="en-US" i="1" u="sng" dirty="0" smtClean="0"/>
              <a:t>when requested by FHSAA</a:t>
            </a:r>
          </a:p>
          <a:p>
            <a:endParaRPr lang="en-US" i="1" u="sng" dirty="0"/>
          </a:p>
          <a:p>
            <a:endParaRPr lang="en-US" i="1" u="sng" dirty="0" smtClean="0"/>
          </a:p>
          <a:p>
            <a:endParaRPr lang="en-US" dirty="0" smtClean="0">
              <a:solidFill>
                <a:srgbClr val="FF3300"/>
              </a:solidFill>
            </a:endParaRPr>
          </a:p>
          <a:p>
            <a:r>
              <a:rPr lang="en-US" dirty="0" smtClean="0">
                <a:solidFill>
                  <a:srgbClr val="FF3300"/>
                </a:solidFill>
              </a:rPr>
              <a:t>State Pass Log AT10 – no longer required to be used or submitted – optional use by the host</a:t>
            </a:r>
          </a:p>
          <a:p>
            <a:endParaRPr lang="en-US" dirty="0" smtClean="0">
              <a:solidFill>
                <a:srgbClr val="2D0DB3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1847" y="3934980"/>
            <a:ext cx="4289176" cy="1105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4061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6210" y="28050"/>
            <a:ext cx="3848334" cy="114063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980" y="80573"/>
            <a:ext cx="684126" cy="74928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336889" y="152112"/>
            <a:ext cx="189346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i="1" dirty="0">
                <a:ln>
                  <a:solidFill>
                    <a:srgbClr val="FF990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FHSAA</a:t>
            </a:r>
            <a:endParaRPr lang="en-US" sz="1400" b="1" i="1" dirty="0">
              <a:ln>
                <a:solidFill>
                  <a:srgbClr val="FF9900"/>
                </a:solidFill>
              </a:ln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319071" y="1196734"/>
            <a:ext cx="83808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i="1" dirty="0" smtClean="0">
                <a:ln>
                  <a:solidFill>
                    <a:srgbClr val="FF990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Finance Update – State Series Hosting</a:t>
            </a:r>
            <a:endParaRPr lang="en-US" sz="2000" b="1" i="1" dirty="0">
              <a:ln>
                <a:solidFill>
                  <a:srgbClr val="FF9900"/>
                </a:solidFill>
              </a:ln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2319070" y="1932669"/>
            <a:ext cx="9034729" cy="4244293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By-Law 8.7.2 – failure to comply with reporting and payment policies </a:t>
            </a:r>
            <a:r>
              <a:rPr lang="en-US" i="1" dirty="0" smtClean="0"/>
              <a:t>“</a:t>
            </a:r>
            <a:r>
              <a:rPr lang="en-US" i="1" dirty="0" smtClean="0">
                <a:solidFill>
                  <a:srgbClr val="FF0000"/>
                </a:solidFill>
              </a:rPr>
              <a:t>will result </a:t>
            </a:r>
            <a:r>
              <a:rPr lang="en-US" i="1" dirty="0" smtClean="0"/>
              <a:t>in restrictive probation for all sports until proper remuneration is made</a:t>
            </a:r>
            <a:r>
              <a:rPr lang="en-US" dirty="0" smtClean="0"/>
              <a:t>.”</a:t>
            </a:r>
          </a:p>
          <a:p>
            <a:r>
              <a:rPr lang="en-US" dirty="0">
                <a:solidFill>
                  <a:srgbClr val="2D0DB3"/>
                </a:solidFill>
              </a:rPr>
              <a:t>New </a:t>
            </a:r>
            <a:r>
              <a:rPr lang="en-US" dirty="0" smtClean="0">
                <a:solidFill>
                  <a:srgbClr val="2D0DB3"/>
                </a:solidFill>
              </a:rPr>
              <a:t>Policy - </a:t>
            </a:r>
            <a:r>
              <a:rPr lang="en-US" dirty="0">
                <a:solidFill>
                  <a:srgbClr val="2D0DB3"/>
                </a:solidFill>
              </a:rPr>
              <a:t>Schools may be sanctioned including loss of ability to host State Series </a:t>
            </a:r>
            <a:r>
              <a:rPr lang="en-US" dirty="0" smtClean="0">
                <a:solidFill>
                  <a:srgbClr val="2D0DB3"/>
                </a:solidFill>
              </a:rPr>
              <a:t>events</a:t>
            </a:r>
            <a:r>
              <a:rPr lang="en-US" dirty="0">
                <a:solidFill>
                  <a:srgbClr val="2D0DB3"/>
                </a:solidFill>
              </a:rPr>
              <a:t> </a:t>
            </a:r>
            <a:r>
              <a:rPr lang="en-US" dirty="0" smtClean="0">
                <a:solidFill>
                  <a:srgbClr val="2D0DB3"/>
                </a:solidFill>
              </a:rPr>
              <a:t>if falsify or fail to follow reporting deadlines and requirements</a:t>
            </a:r>
            <a:endParaRPr lang="en-US" i="1" u="sng" dirty="0">
              <a:solidFill>
                <a:srgbClr val="2D0DB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4411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6210" y="28050"/>
            <a:ext cx="3848334" cy="114063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980" y="80573"/>
            <a:ext cx="684126" cy="74928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336889" y="152112"/>
            <a:ext cx="189346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i="1" dirty="0">
                <a:ln>
                  <a:solidFill>
                    <a:srgbClr val="FF990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FHSAA</a:t>
            </a:r>
            <a:endParaRPr lang="en-US" sz="1400" b="1" i="1" dirty="0">
              <a:ln>
                <a:solidFill>
                  <a:srgbClr val="FF9900"/>
                </a:solidFill>
              </a:ln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319071" y="1196734"/>
            <a:ext cx="766748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i="1" dirty="0" smtClean="0">
                <a:ln>
                  <a:solidFill>
                    <a:srgbClr val="FF990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Finance Update – State Series Pass</a:t>
            </a:r>
            <a:endParaRPr lang="en-US" sz="2000" b="1" i="1" dirty="0">
              <a:ln>
                <a:solidFill>
                  <a:srgbClr val="FF9900"/>
                </a:solidFill>
              </a:ln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2319071" y="2084972"/>
            <a:ext cx="9034729" cy="4244293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2D0DB3"/>
                </a:solidFill>
              </a:rPr>
              <a:t>Orders will be placed on Home Campus</a:t>
            </a:r>
          </a:p>
          <a:p>
            <a:r>
              <a:rPr lang="en-US" dirty="0"/>
              <a:t>S</a:t>
            </a:r>
            <a:r>
              <a:rPr lang="en-US" dirty="0" smtClean="0"/>
              <a:t>cheduled to be available for ordering by September</a:t>
            </a:r>
            <a:endParaRPr lang="en-US" i="1" u="sng" dirty="0" smtClean="0"/>
          </a:p>
          <a:p>
            <a:r>
              <a:rPr lang="en-US" dirty="0" smtClean="0">
                <a:solidFill>
                  <a:srgbClr val="2D0DB3"/>
                </a:solidFill>
              </a:rPr>
              <a:t>Immediate invoice posted on your Home Campus page</a:t>
            </a:r>
          </a:p>
          <a:p>
            <a:r>
              <a:rPr lang="en-US" dirty="0" smtClean="0"/>
              <a:t>Hear more in Home Campus session today!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3307" y="4164865"/>
            <a:ext cx="3726255" cy="2344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077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6210" y="28050"/>
            <a:ext cx="3848334" cy="114063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980" y="80573"/>
            <a:ext cx="684126" cy="74928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336889" y="152112"/>
            <a:ext cx="189346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i="1" dirty="0">
                <a:ln>
                  <a:solidFill>
                    <a:srgbClr val="FF990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FHSAA</a:t>
            </a:r>
            <a:endParaRPr lang="en-US" sz="1400" b="1" i="1" dirty="0">
              <a:ln>
                <a:solidFill>
                  <a:srgbClr val="FF9900"/>
                </a:solidFill>
              </a:ln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319071" y="1196734"/>
            <a:ext cx="61558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i="1" dirty="0" smtClean="0">
                <a:ln>
                  <a:solidFill>
                    <a:srgbClr val="FF990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Finance Update – Summary</a:t>
            </a:r>
            <a:endParaRPr lang="en-US" sz="2000" b="1" i="1" dirty="0">
              <a:ln>
                <a:solidFill>
                  <a:srgbClr val="FF9900"/>
                </a:solidFill>
              </a:ln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2319070" y="1932669"/>
            <a:ext cx="9034729" cy="4244293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rgbClr val="FF3300"/>
                </a:solidFill>
              </a:rPr>
              <a:t>Required:  </a:t>
            </a:r>
            <a:r>
              <a:rPr lang="en-US" dirty="0" smtClean="0">
                <a:solidFill>
                  <a:srgbClr val="2D0DB3"/>
                </a:solidFill>
              </a:rPr>
              <a:t>AT2</a:t>
            </a:r>
            <a:r>
              <a:rPr lang="en-US" dirty="0" smtClean="0">
                <a:solidFill>
                  <a:srgbClr val="FF3300"/>
                </a:solidFill>
              </a:rPr>
              <a:t> </a:t>
            </a:r>
            <a:r>
              <a:rPr lang="en-US" dirty="0">
                <a:solidFill>
                  <a:srgbClr val="FF3300"/>
                </a:solidFill>
              </a:rPr>
              <a:t>(Sanctioned event); </a:t>
            </a:r>
            <a:r>
              <a:rPr lang="en-US" dirty="0">
                <a:solidFill>
                  <a:srgbClr val="2D0DB3"/>
                </a:solidFill>
              </a:rPr>
              <a:t>FB3</a:t>
            </a:r>
            <a:r>
              <a:rPr lang="en-US" dirty="0">
                <a:solidFill>
                  <a:srgbClr val="FF3300"/>
                </a:solidFill>
              </a:rPr>
              <a:t> (FB Classic/Jamboree/Bowl Financial); </a:t>
            </a:r>
            <a:r>
              <a:rPr lang="en-US" dirty="0">
                <a:solidFill>
                  <a:srgbClr val="2D0DB3"/>
                </a:solidFill>
              </a:rPr>
              <a:t>FN2</a:t>
            </a:r>
            <a:r>
              <a:rPr lang="en-US" dirty="0">
                <a:solidFill>
                  <a:srgbClr val="FF3300"/>
                </a:solidFill>
              </a:rPr>
              <a:t> (State Series Host Financial)</a:t>
            </a:r>
            <a:endParaRPr lang="en-US" i="1" u="sng" dirty="0">
              <a:solidFill>
                <a:srgbClr val="FF3300"/>
              </a:solidFill>
            </a:endParaRPr>
          </a:p>
          <a:p>
            <a:r>
              <a:rPr lang="en-US" dirty="0" smtClean="0">
                <a:solidFill>
                  <a:srgbClr val="2D0DB3"/>
                </a:solidFill>
              </a:rPr>
              <a:t>Eliminated forms:</a:t>
            </a:r>
          </a:p>
          <a:p>
            <a:pPr lvl="1"/>
            <a:r>
              <a:rPr lang="en-US" dirty="0" smtClean="0">
                <a:solidFill>
                  <a:srgbClr val="2D0DB3"/>
                </a:solidFill>
              </a:rPr>
              <a:t>AT2S (supplemental to AT2 sanction) – on new AT2</a:t>
            </a:r>
          </a:p>
          <a:p>
            <a:pPr lvl="1"/>
            <a:r>
              <a:rPr lang="en-US" dirty="0" smtClean="0">
                <a:solidFill>
                  <a:srgbClr val="2D0DB3"/>
                </a:solidFill>
              </a:rPr>
              <a:t>AT3 (FB sanction) – on new AT2</a:t>
            </a:r>
          </a:p>
          <a:p>
            <a:pPr lvl="1"/>
            <a:r>
              <a:rPr lang="en-US" dirty="0" smtClean="0">
                <a:solidFill>
                  <a:srgbClr val="2D0DB3"/>
                </a:solidFill>
              </a:rPr>
              <a:t>AT3S (supplemental to AT3) – on new AT2</a:t>
            </a:r>
          </a:p>
          <a:p>
            <a:pPr lvl="1"/>
            <a:r>
              <a:rPr lang="en-US" dirty="0" smtClean="0">
                <a:solidFill>
                  <a:srgbClr val="2D0DB3"/>
                </a:solidFill>
              </a:rPr>
              <a:t>FB4 (FB Classics Financials) – on new FB3</a:t>
            </a:r>
          </a:p>
          <a:p>
            <a:pPr lvl="1"/>
            <a:r>
              <a:rPr lang="en-US" dirty="0" smtClean="0">
                <a:solidFill>
                  <a:srgbClr val="2D0DB3"/>
                </a:solidFill>
              </a:rPr>
              <a:t>FB5 (FB State Series Financials) – on new FN2</a:t>
            </a:r>
          </a:p>
          <a:p>
            <a:pPr lvl="1"/>
            <a:r>
              <a:rPr lang="en-US" dirty="0" smtClean="0">
                <a:solidFill>
                  <a:srgbClr val="2D0DB3"/>
                </a:solidFill>
              </a:rPr>
              <a:t>FNTV (Sanction for National TV) – on new AT2</a:t>
            </a:r>
          </a:p>
          <a:p>
            <a:pPr lvl="1"/>
            <a:r>
              <a:rPr lang="en-US" dirty="0" smtClean="0">
                <a:solidFill>
                  <a:srgbClr val="2D0DB3"/>
                </a:solidFill>
              </a:rPr>
              <a:t>AT10 (State Pass Log) – available only for optional use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36176" y="1904620"/>
            <a:ext cx="1102659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AT2</a:t>
            </a:r>
          </a:p>
          <a:p>
            <a:r>
              <a:rPr lang="en-US" sz="4400" b="1" dirty="0">
                <a:solidFill>
                  <a:schemeClr val="bg1"/>
                </a:solidFill>
              </a:rPr>
              <a:t>FB3</a:t>
            </a:r>
          </a:p>
          <a:p>
            <a:r>
              <a:rPr lang="en-US" sz="4400" b="1" dirty="0">
                <a:solidFill>
                  <a:schemeClr val="bg1"/>
                </a:solidFill>
              </a:rPr>
              <a:t>FN2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93181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6210" y="28050"/>
            <a:ext cx="3848334" cy="114063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980" y="80573"/>
            <a:ext cx="684126" cy="74928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336889" y="152112"/>
            <a:ext cx="189346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i="1" dirty="0">
                <a:ln>
                  <a:solidFill>
                    <a:srgbClr val="FF990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FHSAA</a:t>
            </a:r>
            <a:endParaRPr lang="en-US" sz="1400" b="1" i="1" dirty="0">
              <a:ln>
                <a:solidFill>
                  <a:srgbClr val="FF9900"/>
                </a:solidFill>
              </a:ln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319071" y="1196734"/>
            <a:ext cx="61558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i="1" dirty="0" smtClean="0">
                <a:ln>
                  <a:solidFill>
                    <a:srgbClr val="FF990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Finance Update – Summary</a:t>
            </a:r>
            <a:endParaRPr lang="en-US" sz="2000" b="1" i="1" dirty="0">
              <a:ln>
                <a:solidFill>
                  <a:srgbClr val="FF9900"/>
                </a:solidFill>
              </a:ln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2306210" y="2236494"/>
            <a:ext cx="9034729" cy="4244293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rgbClr val="2D0DB3"/>
                </a:solidFill>
              </a:rPr>
              <a:t>One fee (non-FB sports) – not based on # of teams</a:t>
            </a:r>
          </a:p>
          <a:p>
            <a:r>
              <a:rPr lang="en-US" sz="3200" dirty="0" smtClean="0"/>
              <a:t>Jamborees &amp; Classics treated the same</a:t>
            </a:r>
          </a:p>
          <a:p>
            <a:r>
              <a:rPr lang="en-US" sz="3200" dirty="0" smtClean="0">
                <a:solidFill>
                  <a:srgbClr val="2D0DB3"/>
                </a:solidFill>
              </a:rPr>
              <a:t>No longer report expenses on FB Classics/Bowls</a:t>
            </a:r>
          </a:p>
          <a:p>
            <a:pPr lvl="1"/>
            <a:r>
              <a:rPr lang="en-US" sz="2800" dirty="0" smtClean="0"/>
              <a:t>Calculations will be done for you after minimal entry of basic information (# tickets sold, price per ticket)</a:t>
            </a:r>
          </a:p>
          <a:p>
            <a:pPr lvl="1"/>
            <a:r>
              <a:rPr lang="en-US" sz="2800" dirty="0" smtClean="0">
                <a:solidFill>
                  <a:srgbClr val="2D0DB3"/>
                </a:solidFill>
              </a:rPr>
              <a:t>Invoicing immediate</a:t>
            </a:r>
          </a:p>
          <a:p>
            <a:pPr lvl="1"/>
            <a:r>
              <a:rPr lang="en-US" sz="2800" dirty="0" smtClean="0"/>
              <a:t>Ability to see reports due on your Home Campus page</a:t>
            </a:r>
          </a:p>
        </p:txBody>
      </p:sp>
    </p:spTree>
    <p:extLst>
      <p:ext uri="{BB962C8B-B14F-4D97-AF65-F5344CB8AC3E}">
        <p14:creationId xmlns:p14="http://schemas.microsoft.com/office/powerpoint/2010/main" val="3905382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97" y="28050"/>
            <a:ext cx="12192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6210" y="28050"/>
            <a:ext cx="3848334" cy="114063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980" y="80573"/>
            <a:ext cx="684126" cy="74928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336889" y="152112"/>
            <a:ext cx="189346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i="1" dirty="0">
                <a:ln>
                  <a:solidFill>
                    <a:srgbClr val="FF990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FHSAA</a:t>
            </a:r>
            <a:endParaRPr lang="en-US" sz="1400" b="1" i="1" dirty="0">
              <a:ln>
                <a:solidFill>
                  <a:srgbClr val="FF9900"/>
                </a:solidFill>
              </a:ln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319071" y="1196734"/>
            <a:ext cx="749435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i="1" dirty="0" smtClean="0">
                <a:ln>
                  <a:solidFill>
                    <a:srgbClr val="FF990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Eligibility and Compliance Update</a:t>
            </a:r>
            <a:endParaRPr lang="en-US" sz="2000" b="1" i="1" dirty="0">
              <a:ln>
                <a:solidFill>
                  <a:srgbClr val="FF9900"/>
                </a:solidFill>
              </a:ln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2319071" y="2084410"/>
            <a:ext cx="9034729" cy="4244293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 smtClean="0">
                <a:solidFill>
                  <a:srgbClr val="FF3300"/>
                </a:solidFill>
              </a:rPr>
              <a:t>Significant Changes that Impact Student Eligibility </a:t>
            </a:r>
          </a:p>
          <a:p>
            <a:pPr marL="0" indent="0" algn="ctr">
              <a:buNone/>
            </a:pPr>
            <a:endParaRPr lang="en-US" b="1" dirty="0" smtClean="0">
              <a:solidFill>
                <a:srgbClr val="FF3300"/>
              </a:solidFill>
            </a:endParaRPr>
          </a:p>
          <a:p>
            <a:r>
              <a:rPr lang="en-US" sz="3200" dirty="0" smtClean="0">
                <a:solidFill>
                  <a:srgbClr val="2D0DB3"/>
                </a:solidFill>
              </a:rPr>
              <a:t>Non-Traditional Student Requirements</a:t>
            </a:r>
          </a:p>
          <a:p>
            <a:r>
              <a:rPr lang="en-US" sz="3200" dirty="0" smtClean="0"/>
              <a:t>Transfers</a:t>
            </a:r>
          </a:p>
          <a:p>
            <a:r>
              <a:rPr lang="en-US" sz="3200" dirty="0" smtClean="0">
                <a:solidFill>
                  <a:srgbClr val="2D0DB3"/>
                </a:solidFill>
              </a:rPr>
              <a:t>Due Process</a:t>
            </a:r>
            <a:endParaRPr lang="en-US" sz="3200" dirty="0">
              <a:solidFill>
                <a:srgbClr val="2D0DB3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9135" y="3713151"/>
            <a:ext cx="2705170" cy="2795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0987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6210" y="28050"/>
            <a:ext cx="3848334" cy="114063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306210" y="1196734"/>
            <a:ext cx="9548536" cy="378565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 i="1" dirty="0">
                <a:ln>
                  <a:solidFill>
                    <a:srgbClr val="FF990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Linda D. Robertson</a:t>
            </a:r>
            <a:endParaRPr lang="en-US" sz="2000" b="1" i="1" dirty="0">
              <a:ln>
                <a:solidFill>
                  <a:srgbClr val="FF9900"/>
                </a:solidFill>
              </a:ln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b="1" i="1" dirty="0">
                <a:ln>
                  <a:solidFill>
                    <a:srgbClr val="FF990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Associate Executive Director </a:t>
            </a:r>
            <a:r>
              <a:rPr lang="en-US" sz="4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 i="1" dirty="0">
                <a:ln>
                  <a:solidFill>
                    <a:srgbClr val="FF990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Business Services</a:t>
            </a:r>
            <a:r>
              <a:rPr lang="en-US" sz="4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 i="1" dirty="0">
                <a:ln>
                  <a:solidFill>
                    <a:srgbClr val="FF990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Florida High School Athletic Association</a:t>
            </a:r>
            <a:r>
              <a:rPr lang="en-US" sz="4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 i="1" dirty="0">
                <a:ln>
                  <a:solidFill>
                    <a:srgbClr val="FF990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Gainesville, Florida</a:t>
            </a:r>
            <a:endParaRPr lang="en-US" sz="2000" b="1" i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336889" y="152112"/>
            <a:ext cx="189346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i="1" dirty="0">
                <a:ln>
                  <a:solidFill>
                    <a:srgbClr val="FF990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FHSAA</a:t>
            </a:r>
            <a:endParaRPr lang="en-US" sz="1400" b="1" i="1" dirty="0">
              <a:ln>
                <a:solidFill>
                  <a:srgbClr val="FF9900"/>
                </a:solidFill>
              </a:ln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2285" y="4971165"/>
            <a:ext cx="4882674" cy="144584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980" y="80573"/>
            <a:ext cx="684126" cy="749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8227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050"/>
            <a:ext cx="12192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6210" y="28050"/>
            <a:ext cx="3848334" cy="114063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980" y="80573"/>
            <a:ext cx="684126" cy="74928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336889" y="152112"/>
            <a:ext cx="189346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i="1" dirty="0">
                <a:ln>
                  <a:solidFill>
                    <a:srgbClr val="FF990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FHSAA</a:t>
            </a:r>
            <a:endParaRPr lang="en-US" sz="1400" b="1" i="1" dirty="0">
              <a:ln>
                <a:solidFill>
                  <a:srgbClr val="FF9900"/>
                </a:solidFill>
              </a:ln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319071" y="1196734"/>
            <a:ext cx="90879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i="1" dirty="0" smtClean="0">
                <a:ln>
                  <a:solidFill>
                    <a:srgbClr val="FF990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 &amp; C Update – Non-Traditional Students</a:t>
            </a:r>
            <a:endParaRPr lang="en-US" sz="2000" b="1" i="1" dirty="0">
              <a:ln>
                <a:solidFill>
                  <a:srgbClr val="FF9900"/>
                </a:solidFill>
              </a:ln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2319070" y="1932669"/>
            <a:ext cx="9034729" cy="424429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u="sng" dirty="0" smtClean="0">
                <a:solidFill>
                  <a:srgbClr val="2D0DB3"/>
                </a:solidFill>
              </a:rPr>
              <a:t>NEW 2018-19: Register Intent</a:t>
            </a:r>
          </a:p>
          <a:p>
            <a:pPr marL="0" indent="0">
              <a:buNone/>
            </a:pPr>
            <a:endParaRPr lang="en-US" sz="1000" u="sng" dirty="0" smtClean="0">
              <a:solidFill>
                <a:srgbClr val="2D0DB3"/>
              </a:solidFill>
            </a:endParaRPr>
          </a:p>
          <a:p>
            <a:r>
              <a:rPr lang="en-US" dirty="0" smtClean="0">
                <a:solidFill>
                  <a:srgbClr val="2D0DB3"/>
                </a:solidFill>
              </a:rPr>
              <a:t>Register intent </a:t>
            </a:r>
            <a:r>
              <a:rPr lang="en-US" b="1" u="sng" dirty="0" smtClean="0">
                <a:solidFill>
                  <a:srgbClr val="2D0DB3"/>
                </a:solidFill>
              </a:rPr>
              <a:t>before</a:t>
            </a:r>
            <a:r>
              <a:rPr lang="en-US" dirty="0" smtClean="0">
                <a:solidFill>
                  <a:srgbClr val="2D0DB3"/>
                </a:solidFill>
              </a:rPr>
              <a:t> participation</a:t>
            </a:r>
          </a:p>
          <a:p>
            <a:pPr lvl="1"/>
            <a:r>
              <a:rPr lang="en-US" dirty="0" smtClean="0">
                <a:solidFill>
                  <a:srgbClr val="2D0DB3"/>
                </a:solidFill>
              </a:rPr>
              <a:t>Submitting FHSAA Eligibility Forms such as:</a:t>
            </a:r>
          </a:p>
          <a:p>
            <a:pPr lvl="2"/>
            <a:r>
              <a:rPr lang="en-US" dirty="0" smtClean="0">
                <a:solidFill>
                  <a:srgbClr val="2D0DB3"/>
                </a:solidFill>
              </a:rPr>
              <a:t>EL2, EL3, EL12, EL13, or EL14 (depending on type of student)</a:t>
            </a:r>
          </a:p>
          <a:p>
            <a:pPr marL="914400" lvl="2" indent="0">
              <a:buNone/>
            </a:pPr>
            <a:endParaRPr lang="en-US" sz="1000" dirty="0" smtClean="0">
              <a:solidFill>
                <a:srgbClr val="FF3300"/>
              </a:solidFill>
            </a:endParaRPr>
          </a:p>
          <a:p>
            <a:r>
              <a:rPr lang="en-US" dirty="0" smtClean="0">
                <a:solidFill>
                  <a:srgbClr val="FF3300"/>
                </a:solidFill>
              </a:rPr>
              <a:t>Reflect State Statute – HB 731 and HB7055</a:t>
            </a:r>
          </a:p>
          <a:p>
            <a:pPr marL="0" indent="0">
              <a:buNone/>
            </a:pPr>
            <a:endParaRPr lang="en-US" sz="1000" dirty="0" smtClean="0"/>
          </a:p>
          <a:p>
            <a:r>
              <a:rPr lang="en-US" dirty="0" smtClean="0"/>
              <a:t>Consistent with Traditional Student Participation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9946" y="1955096"/>
            <a:ext cx="2972954" cy="1427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178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050"/>
            <a:ext cx="12192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6210" y="28050"/>
            <a:ext cx="3848334" cy="114063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980" y="80573"/>
            <a:ext cx="684126" cy="74928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336889" y="152112"/>
            <a:ext cx="189346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i="1" dirty="0">
                <a:ln>
                  <a:solidFill>
                    <a:srgbClr val="FF990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FHSAA</a:t>
            </a:r>
            <a:endParaRPr lang="en-US" sz="1400" b="1" i="1" dirty="0">
              <a:ln>
                <a:solidFill>
                  <a:srgbClr val="FF9900"/>
                </a:solidFill>
              </a:ln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319071" y="1196734"/>
            <a:ext cx="90879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i="1" dirty="0" smtClean="0">
                <a:ln>
                  <a:solidFill>
                    <a:srgbClr val="FF990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 &amp; C Update – Non-Traditional Students</a:t>
            </a:r>
            <a:endParaRPr lang="en-US" sz="2000" b="1" i="1" dirty="0">
              <a:ln>
                <a:solidFill>
                  <a:srgbClr val="FF9900"/>
                </a:solidFill>
              </a:ln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2319070" y="1932669"/>
            <a:ext cx="9034729" cy="424429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u="sng" dirty="0" smtClean="0">
                <a:solidFill>
                  <a:srgbClr val="2D0DB3"/>
                </a:solidFill>
              </a:rPr>
              <a:t>NEW 2018-19: Register Intent</a:t>
            </a:r>
          </a:p>
          <a:p>
            <a:pPr marL="0" indent="0">
              <a:buNone/>
            </a:pPr>
            <a:endParaRPr lang="en-US" sz="1000" u="sng" dirty="0" smtClean="0">
              <a:solidFill>
                <a:srgbClr val="2D0DB3"/>
              </a:solidFill>
            </a:endParaRPr>
          </a:p>
          <a:p>
            <a:r>
              <a:rPr lang="en-US" dirty="0" smtClean="0">
                <a:solidFill>
                  <a:srgbClr val="2D0DB3"/>
                </a:solidFill>
              </a:rPr>
              <a:t>Impacts Bylaw 9.2.2</a:t>
            </a:r>
          </a:p>
          <a:p>
            <a:pPr lvl="1"/>
            <a:r>
              <a:rPr lang="en-US" dirty="0" smtClean="0">
                <a:solidFill>
                  <a:srgbClr val="2D0DB3"/>
                </a:solidFill>
              </a:rPr>
              <a:t>Home Education - 9.2.2.1.1(b)</a:t>
            </a:r>
          </a:p>
          <a:p>
            <a:pPr lvl="1"/>
            <a:r>
              <a:rPr lang="en-US" dirty="0" smtClean="0">
                <a:solidFill>
                  <a:srgbClr val="2D0DB3"/>
                </a:solidFill>
              </a:rPr>
              <a:t>Charter School – 9.2.2.2.1(e)</a:t>
            </a:r>
          </a:p>
          <a:p>
            <a:pPr lvl="1"/>
            <a:r>
              <a:rPr lang="en-US" dirty="0" smtClean="0">
                <a:solidFill>
                  <a:srgbClr val="2D0DB3"/>
                </a:solidFill>
              </a:rPr>
              <a:t>Alternative/Special School – 9.2.2.3.1(b)</a:t>
            </a:r>
          </a:p>
          <a:p>
            <a:pPr lvl="1"/>
            <a:r>
              <a:rPr lang="en-US" dirty="0">
                <a:solidFill>
                  <a:srgbClr val="2D0DB3"/>
                </a:solidFill>
              </a:rPr>
              <a:t>Non-member Private – 9.2.2.4.1(e)</a:t>
            </a:r>
          </a:p>
          <a:p>
            <a:pPr lvl="1"/>
            <a:r>
              <a:rPr lang="en-US" dirty="0" smtClean="0">
                <a:solidFill>
                  <a:srgbClr val="2D0DB3"/>
                </a:solidFill>
              </a:rPr>
              <a:t>FLVS Full Time – 9.2.2.5.1(e)</a:t>
            </a:r>
          </a:p>
          <a:p>
            <a:pPr marL="457200" lvl="1" indent="0">
              <a:buNone/>
            </a:pPr>
            <a:endParaRPr lang="en-US" dirty="0" smtClean="0">
              <a:solidFill>
                <a:srgbClr val="2D0DB3"/>
              </a:solidFill>
            </a:endParaRPr>
          </a:p>
          <a:p>
            <a:r>
              <a:rPr lang="en-US" dirty="0" smtClean="0">
                <a:solidFill>
                  <a:srgbClr val="2D0DB3"/>
                </a:solidFill>
              </a:rPr>
              <a:t>Policy 16.2</a:t>
            </a:r>
          </a:p>
          <a:p>
            <a:pPr lvl="1"/>
            <a:endParaRPr lang="en-US" dirty="0" smtClean="0">
              <a:solidFill>
                <a:srgbClr val="2D0DB3"/>
              </a:solidFill>
            </a:endParaRPr>
          </a:p>
          <a:p>
            <a:pPr lvl="1"/>
            <a:endParaRPr lang="en-US" dirty="0" smtClean="0">
              <a:solidFill>
                <a:srgbClr val="2D0DB3"/>
              </a:solidFill>
            </a:endParaRPr>
          </a:p>
          <a:p>
            <a:pPr marL="914400" lvl="2" indent="0">
              <a:buNone/>
            </a:pPr>
            <a:endParaRPr lang="en-US" sz="1000" dirty="0" smtClean="0">
              <a:solidFill>
                <a:srgbClr val="FF33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3218" y="2375162"/>
            <a:ext cx="2096965" cy="2908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6613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050"/>
            <a:ext cx="12192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6210" y="28050"/>
            <a:ext cx="3848334" cy="114063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980" y="80573"/>
            <a:ext cx="684126" cy="74928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336889" y="152112"/>
            <a:ext cx="189346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i="1" dirty="0">
                <a:ln>
                  <a:solidFill>
                    <a:srgbClr val="FF990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FHSAA</a:t>
            </a:r>
            <a:endParaRPr lang="en-US" sz="1400" b="1" i="1" dirty="0">
              <a:ln>
                <a:solidFill>
                  <a:srgbClr val="FF9900"/>
                </a:solidFill>
              </a:ln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319071" y="1196734"/>
            <a:ext cx="571040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i="1" dirty="0" smtClean="0">
                <a:ln>
                  <a:solidFill>
                    <a:srgbClr val="FF990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 &amp; C Update – Transfers</a:t>
            </a:r>
            <a:endParaRPr lang="en-US" sz="2000" b="1" i="1" dirty="0">
              <a:ln>
                <a:solidFill>
                  <a:srgbClr val="FF9900"/>
                </a:solidFill>
              </a:ln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2319070" y="1932669"/>
            <a:ext cx="9034729" cy="424429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u="sng" dirty="0" smtClean="0">
                <a:solidFill>
                  <a:srgbClr val="2D0DB3"/>
                </a:solidFill>
              </a:rPr>
              <a:t>NEW 2018-19: </a:t>
            </a:r>
          </a:p>
          <a:p>
            <a:pPr marL="0" indent="0">
              <a:buNone/>
            </a:pPr>
            <a:endParaRPr lang="en-US" sz="1600" u="sng" dirty="0" smtClean="0">
              <a:solidFill>
                <a:srgbClr val="2D0DB3"/>
              </a:solidFill>
            </a:endParaRPr>
          </a:p>
          <a:p>
            <a:r>
              <a:rPr lang="en-US" dirty="0" smtClean="0">
                <a:solidFill>
                  <a:srgbClr val="2D0DB3"/>
                </a:solidFill>
              </a:rPr>
              <a:t>Bylaw 9.3.2  </a:t>
            </a:r>
          </a:p>
          <a:p>
            <a:pPr lvl="1"/>
            <a:r>
              <a:rPr lang="en-US" dirty="0" smtClean="0">
                <a:solidFill>
                  <a:srgbClr val="2D0DB3"/>
                </a:solidFill>
              </a:rPr>
              <a:t>Transfer After Starting a Sport</a:t>
            </a:r>
          </a:p>
          <a:p>
            <a:pPr lvl="2"/>
            <a:r>
              <a:rPr lang="en-US" dirty="0" smtClean="0">
                <a:solidFill>
                  <a:srgbClr val="2D0DB3"/>
                </a:solidFill>
              </a:rPr>
              <a:t>Active Military Order Change…</a:t>
            </a:r>
          </a:p>
          <a:p>
            <a:pPr lvl="2"/>
            <a:r>
              <a:rPr lang="en-US" dirty="0" smtClean="0">
                <a:solidFill>
                  <a:srgbClr val="2D0DB3"/>
                </a:solidFill>
              </a:rPr>
              <a:t>Foster Care Placement Change…</a:t>
            </a:r>
          </a:p>
          <a:p>
            <a:pPr lvl="2"/>
            <a:r>
              <a:rPr lang="en-US" dirty="0" smtClean="0">
                <a:solidFill>
                  <a:srgbClr val="2D0DB3"/>
                </a:solidFill>
              </a:rPr>
              <a:t>Court-ordered Change in Custody…</a:t>
            </a:r>
            <a:endParaRPr lang="en-US" dirty="0">
              <a:solidFill>
                <a:srgbClr val="2D0DB3"/>
              </a:solidFill>
            </a:endParaRPr>
          </a:p>
          <a:p>
            <a:pPr lvl="2"/>
            <a:r>
              <a:rPr lang="en-US" dirty="0" smtClean="0">
                <a:solidFill>
                  <a:srgbClr val="2D0DB3"/>
                </a:solidFill>
              </a:rPr>
              <a:t>Authorized for “Good Cause in District or School Board Policy</a:t>
            </a:r>
          </a:p>
          <a:p>
            <a:pPr marL="914400" lvl="2" indent="0">
              <a:buNone/>
            </a:pPr>
            <a:endParaRPr lang="en-US" sz="1600" dirty="0">
              <a:solidFill>
                <a:srgbClr val="2D0DB3"/>
              </a:solidFill>
            </a:endParaRPr>
          </a:p>
          <a:p>
            <a:r>
              <a:rPr lang="en-US" b="1" dirty="0" smtClean="0">
                <a:solidFill>
                  <a:srgbClr val="FF0000"/>
                </a:solidFill>
              </a:rPr>
              <a:t>Please Update Your “Good Cause Policy”</a:t>
            </a:r>
          </a:p>
          <a:p>
            <a:pPr lvl="1"/>
            <a:endParaRPr lang="en-US" dirty="0" smtClean="0">
              <a:solidFill>
                <a:srgbClr val="2D0DB3"/>
              </a:solidFill>
            </a:endParaRPr>
          </a:p>
          <a:p>
            <a:pPr lvl="1"/>
            <a:endParaRPr lang="en-US" dirty="0" smtClean="0">
              <a:solidFill>
                <a:srgbClr val="2D0DB3"/>
              </a:solidFill>
            </a:endParaRPr>
          </a:p>
          <a:p>
            <a:pPr marL="914400" lvl="2" indent="0">
              <a:buNone/>
            </a:pPr>
            <a:endParaRPr lang="en-US" sz="1000" dirty="0" smtClean="0">
              <a:solidFill>
                <a:srgbClr val="FF33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9480" y="1640900"/>
            <a:ext cx="3833424" cy="2864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780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050"/>
            <a:ext cx="12192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6210" y="28050"/>
            <a:ext cx="3848334" cy="114063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980" y="80573"/>
            <a:ext cx="684126" cy="74928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336889" y="152112"/>
            <a:ext cx="189346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i="1" dirty="0">
                <a:ln>
                  <a:solidFill>
                    <a:srgbClr val="FF990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FHSAA</a:t>
            </a:r>
            <a:endParaRPr lang="en-US" sz="1400" b="1" i="1" dirty="0">
              <a:ln>
                <a:solidFill>
                  <a:srgbClr val="FF9900"/>
                </a:solidFill>
              </a:ln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319071" y="1196734"/>
            <a:ext cx="571040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i="1" dirty="0" smtClean="0">
                <a:ln>
                  <a:solidFill>
                    <a:srgbClr val="FF990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 &amp; C Update – Transfers</a:t>
            </a:r>
            <a:endParaRPr lang="en-US" sz="2000" b="1" i="1" dirty="0">
              <a:ln>
                <a:solidFill>
                  <a:srgbClr val="FF9900"/>
                </a:solidFill>
              </a:ln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2319070" y="1932669"/>
            <a:ext cx="9034729" cy="424429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u="sng" dirty="0" smtClean="0">
                <a:solidFill>
                  <a:srgbClr val="2D0DB3"/>
                </a:solidFill>
              </a:rPr>
              <a:t>HELPFUL TIPS:</a:t>
            </a:r>
          </a:p>
          <a:p>
            <a:r>
              <a:rPr lang="en-US" dirty="0" smtClean="0">
                <a:solidFill>
                  <a:srgbClr val="2D0DB3"/>
                </a:solidFill>
              </a:rPr>
              <a:t>Communicate With Previous School </a:t>
            </a:r>
          </a:p>
          <a:p>
            <a:pPr lvl="1"/>
            <a:r>
              <a:rPr lang="en-US" dirty="0" smtClean="0">
                <a:solidFill>
                  <a:srgbClr val="2D0DB3"/>
                </a:solidFill>
              </a:rPr>
              <a:t>Athletically Eligible?</a:t>
            </a:r>
          </a:p>
          <a:p>
            <a:pPr lvl="1"/>
            <a:r>
              <a:rPr lang="en-US" dirty="0" smtClean="0">
                <a:solidFill>
                  <a:srgbClr val="2D0DB3"/>
                </a:solidFill>
              </a:rPr>
              <a:t>Issues or Concerns?</a:t>
            </a:r>
          </a:p>
          <a:p>
            <a:pPr lvl="1"/>
            <a:r>
              <a:rPr lang="en-US" dirty="0" smtClean="0">
                <a:solidFill>
                  <a:srgbClr val="2D0DB3"/>
                </a:solidFill>
              </a:rPr>
              <a:t>Sports Participated?</a:t>
            </a:r>
          </a:p>
          <a:p>
            <a:r>
              <a:rPr lang="en-US" dirty="0" smtClean="0">
                <a:solidFill>
                  <a:srgbClr val="2D0DB3"/>
                </a:solidFill>
              </a:rPr>
              <a:t>GA4 – Affidavit of Compliance with FHSAA Recruiting Policy</a:t>
            </a:r>
          </a:p>
          <a:p>
            <a:r>
              <a:rPr lang="en-US" dirty="0" smtClean="0">
                <a:solidFill>
                  <a:srgbClr val="2D0DB3"/>
                </a:solidFill>
              </a:rPr>
              <a:t>Current EL2, EL3</a:t>
            </a:r>
          </a:p>
          <a:p>
            <a:r>
              <a:rPr lang="en-US" dirty="0" smtClean="0">
                <a:solidFill>
                  <a:srgbClr val="2D0DB3"/>
                </a:solidFill>
              </a:rPr>
              <a:t>Official Transcript With All Grades</a:t>
            </a:r>
            <a:endParaRPr lang="en-US" b="1" dirty="0" smtClean="0">
              <a:solidFill>
                <a:srgbClr val="FF0000"/>
              </a:solidFill>
            </a:endParaRPr>
          </a:p>
          <a:p>
            <a:pPr lvl="1"/>
            <a:endParaRPr lang="en-US" dirty="0" smtClean="0">
              <a:solidFill>
                <a:srgbClr val="2D0DB3"/>
              </a:solidFill>
            </a:endParaRPr>
          </a:p>
          <a:p>
            <a:pPr lvl="1"/>
            <a:endParaRPr lang="en-US" dirty="0" smtClean="0">
              <a:solidFill>
                <a:srgbClr val="2D0DB3"/>
              </a:solidFill>
            </a:endParaRPr>
          </a:p>
          <a:p>
            <a:pPr marL="914400" lvl="2" indent="0">
              <a:buNone/>
            </a:pPr>
            <a:endParaRPr lang="en-US" sz="1000" dirty="0" smtClean="0">
              <a:solidFill>
                <a:srgbClr val="FF33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1174" y="1397527"/>
            <a:ext cx="3261423" cy="2657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9366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050"/>
            <a:ext cx="12192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6210" y="28050"/>
            <a:ext cx="3848334" cy="114063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980" y="80573"/>
            <a:ext cx="684126" cy="74928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336889" y="152112"/>
            <a:ext cx="189346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i="1" dirty="0">
                <a:ln>
                  <a:solidFill>
                    <a:srgbClr val="FF990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FHSAA</a:t>
            </a:r>
            <a:endParaRPr lang="en-US" sz="1400" b="1" i="1" dirty="0">
              <a:ln>
                <a:solidFill>
                  <a:srgbClr val="FF9900"/>
                </a:solidFill>
              </a:ln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319071" y="1196734"/>
            <a:ext cx="631134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i="1" dirty="0" smtClean="0">
                <a:ln>
                  <a:solidFill>
                    <a:srgbClr val="FF990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 &amp; C Update – Due Process</a:t>
            </a:r>
            <a:endParaRPr lang="en-US" sz="2000" b="1" i="1" dirty="0">
              <a:ln>
                <a:solidFill>
                  <a:srgbClr val="FF9900"/>
                </a:solidFill>
              </a:ln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2319070" y="1932669"/>
            <a:ext cx="9034729" cy="4244293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sz="3200" dirty="0" smtClean="0">
                <a:solidFill>
                  <a:srgbClr val="2D0DB3"/>
                </a:solidFill>
              </a:rPr>
              <a:t>Sectional Appeal Committees</a:t>
            </a:r>
          </a:p>
          <a:p>
            <a:pPr marL="457200" lvl="1" indent="0">
              <a:buNone/>
            </a:pPr>
            <a:endParaRPr lang="en-US" dirty="0" smtClean="0">
              <a:solidFill>
                <a:srgbClr val="2D0DB3"/>
              </a:solidFill>
            </a:endParaRP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Ability to modify decisions</a:t>
            </a:r>
          </a:p>
          <a:p>
            <a:pPr lvl="1"/>
            <a:endParaRPr lang="en-US" dirty="0" smtClean="0">
              <a:solidFill>
                <a:srgbClr val="2D0DB3"/>
              </a:solidFill>
            </a:endParaRPr>
          </a:p>
          <a:p>
            <a:pPr marL="914400" lvl="2" indent="0">
              <a:buNone/>
            </a:pPr>
            <a:endParaRPr lang="en-US" sz="1000" dirty="0" smtClean="0">
              <a:solidFill>
                <a:srgbClr val="FF33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0587" y="2579250"/>
            <a:ext cx="3541356" cy="2951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895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6210" y="28050"/>
            <a:ext cx="3848334" cy="114063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980" y="80573"/>
            <a:ext cx="684126" cy="74928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336889" y="152112"/>
            <a:ext cx="189346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i="1" dirty="0">
                <a:ln>
                  <a:solidFill>
                    <a:srgbClr val="FF990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FHSAA</a:t>
            </a:r>
            <a:endParaRPr lang="en-US" sz="1400" b="1" i="1" dirty="0">
              <a:ln>
                <a:solidFill>
                  <a:srgbClr val="FF9900"/>
                </a:solidFill>
              </a:ln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319071" y="1196734"/>
            <a:ext cx="60420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i="1" dirty="0" smtClean="0">
                <a:ln>
                  <a:solidFill>
                    <a:srgbClr val="FF990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Preventing Fines - Conduct</a:t>
            </a:r>
            <a:endParaRPr lang="en-US" sz="2000" b="1" i="1" dirty="0">
              <a:ln>
                <a:solidFill>
                  <a:srgbClr val="FF9900"/>
                </a:solidFill>
              </a:ln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2319071" y="2084972"/>
            <a:ext cx="9034729" cy="424429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dirty="0" smtClean="0">
                <a:solidFill>
                  <a:srgbClr val="2D0DB3"/>
                </a:solidFill>
              </a:rPr>
              <a:t>70% of all fines are Unsportsmanlike Conduct</a:t>
            </a:r>
          </a:p>
          <a:p>
            <a:pPr lvl="1"/>
            <a:r>
              <a:rPr lang="en-US" sz="2800" dirty="0" smtClean="0">
                <a:solidFill>
                  <a:srgbClr val="2D0DB3"/>
                </a:solidFill>
              </a:rPr>
              <a:t>248 conduct fines issued this year</a:t>
            </a:r>
          </a:p>
          <a:p>
            <a:pPr lvl="2"/>
            <a:r>
              <a:rPr lang="en-US" sz="2400" dirty="0" smtClean="0">
                <a:solidFill>
                  <a:srgbClr val="FF0000"/>
                </a:solidFill>
              </a:rPr>
              <a:t>145 were COACHES behavior</a:t>
            </a:r>
          </a:p>
          <a:p>
            <a:pPr lvl="2"/>
            <a:r>
              <a:rPr lang="en-US" sz="2400" dirty="0" smtClean="0">
                <a:solidFill>
                  <a:srgbClr val="2D0DB3"/>
                </a:solidFill>
              </a:rPr>
              <a:t>103 were STUDENT behavior</a:t>
            </a:r>
          </a:p>
          <a:p>
            <a:pPr lvl="1"/>
            <a:r>
              <a:rPr lang="en-US" sz="2800" dirty="0" smtClean="0"/>
              <a:t>Cost to schools $64,800</a:t>
            </a:r>
          </a:p>
          <a:p>
            <a:pPr lvl="1"/>
            <a:endParaRPr lang="en-US" sz="2800" dirty="0"/>
          </a:p>
          <a:p>
            <a:pPr marL="457200" lvl="1" indent="0">
              <a:buNone/>
            </a:pPr>
            <a:r>
              <a:rPr lang="en-US" sz="2800" dirty="0" smtClean="0"/>
              <a:t>Most severe single incident fines for poor conduct:</a:t>
            </a:r>
          </a:p>
          <a:p>
            <a:pPr marL="457200" lvl="1" indent="0">
              <a:buNone/>
            </a:pPr>
            <a:r>
              <a:rPr lang="en-US" sz="2800" dirty="0" smtClean="0"/>
              <a:t>$3,250 Football bench brawl</a:t>
            </a:r>
          </a:p>
          <a:p>
            <a:pPr marL="457200" lvl="1" indent="0">
              <a:buNone/>
            </a:pPr>
            <a:r>
              <a:rPr lang="en-US" sz="2800" dirty="0" smtClean="0"/>
              <a:t>$2,900 Coach profanity</a:t>
            </a:r>
          </a:p>
          <a:p>
            <a:pPr marL="457200" lvl="1" indent="0">
              <a:buNone/>
            </a:pPr>
            <a:r>
              <a:rPr lang="en-US" sz="2800" dirty="0" smtClean="0"/>
              <a:t>$800  FB player </a:t>
            </a:r>
          </a:p>
        </p:txBody>
      </p:sp>
      <p:pic>
        <p:nvPicPr>
          <p:cNvPr id="10" name="Picture 3" descr="burnmoney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9652" y="27463"/>
            <a:ext cx="2332348" cy="2173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14036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6210" y="28050"/>
            <a:ext cx="3848334" cy="114063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980" y="80573"/>
            <a:ext cx="684126" cy="74928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336889" y="152112"/>
            <a:ext cx="189346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i="1" dirty="0">
                <a:ln>
                  <a:solidFill>
                    <a:srgbClr val="FF990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FHSAA</a:t>
            </a:r>
            <a:endParaRPr lang="en-US" sz="1400" b="1" i="1" dirty="0">
              <a:ln>
                <a:solidFill>
                  <a:srgbClr val="FF9900"/>
                </a:solidFill>
              </a:ln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942554" y="1196734"/>
            <a:ext cx="739978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i="1" dirty="0" smtClean="0">
                <a:ln>
                  <a:solidFill>
                    <a:srgbClr val="FF990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Unsportsmanlike Fines – by Sport</a:t>
            </a:r>
            <a:endParaRPr lang="en-US" sz="2000" b="1" i="1" dirty="0">
              <a:ln>
                <a:solidFill>
                  <a:srgbClr val="FF9900"/>
                </a:solidFill>
              </a:ln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2319071" y="2084972"/>
            <a:ext cx="9034729" cy="424429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>
              <a:solidFill>
                <a:srgbClr val="2D0DB3"/>
              </a:solidFill>
            </a:endParaRPr>
          </a:p>
          <a:p>
            <a:pPr marL="0" indent="0">
              <a:buNone/>
            </a:pPr>
            <a:r>
              <a:rPr lang="en-US" dirty="0" smtClean="0"/>
              <a:t>Coaches –</a:t>
            </a:r>
            <a:r>
              <a:rPr lang="en-US" dirty="0" smtClean="0">
                <a:solidFill>
                  <a:srgbClr val="2D0DB3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34 Boys Basketball; 28 Baseball; 25 Boys Soccer; </a:t>
            </a:r>
            <a:r>
              <a:rPr lang="en-US" dirty="0" smtClean="0">
                <a:solidFill>
                  <a:srgbClr val="2D0DB3"/>
                </a:solidFill>
              </a:rPr>
              <a:t>12 Softball; 11 Girls Basketball; 11 Girls Soccer; 9 Football; 5 Wrestling; 2 Girls Volleyball; 1 Water Polo</a:t>
            </a:r>
          </a:p>
          <a:p>
            <a:pPr marL="0" indent="0">
              <a:buNone/>
            </a:pPr>
            <a:endParaRPr lang="en-US" dirty="0">
              <a:solidFill>
                <a:srgbClr val="2D0DB3"/>
              </a:solidFill>
            </a:endParaRPr>
          </a:p>
          <a:p>
            <a:pPr marL="0" indent="0">
              <a:buNone/>
            </a:pPr>
            <a:r>
              <a:rPr lang="en-US" dirty="0" smtClean="0"/>
              <a:t>Students – </a:t>
            </a:r>
            <a:r>
              <a:rPr lang="en-US" dirty="0" smtClean="0">
                <a:solidFill>
                  <a:srgbClr val="FF0000"/>
                </a:solidFill>
              </a:rPr>
              <a:t>36 Boys Soccer</a:t>
            </a:r>
            <a:r>
              <a:rPr lang="en-US" dirty="0" smtClean="0">
                <a:solidFill>
                  <a:srgbClr val="2D0DB3"/>
                </a:solidFill>
              </a:rPr>
              <a:t>; 10 Football; 9 Boys Basketball; 7 Boys Lacrosse; 6 Baseball; 5 Girls Soccer; 4 Girls Basketball; 4 Girls Lacrosse; 4 Wrestling; 1 Boys Volleyball; 1 Water Polo</a:t>
            </a:r>
            <a:endParaRPr lang="en-US" dirty="0" smtClean="0"/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9459" y="80572"/>
            <a:ext cx="2280217" cy="2339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8047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6210" y="28050"/>
            <a:ext cx="3848334" cy="114063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980" y="80573"/>
            <a:ext cx="684126" cy="74928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336889" y="152112"/>
            <a:ext cx="189346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i="1" dirty="0">
                <a:ln>
                  <a:solidFill>
                    <a:srgbClr val="FF990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FHSAA</a:t>
            </a:r>
            <a:endParaRPr lang="en-US" sz="1400" b="1" i="1" dirty="0">
              <a:ln>
                <a:solidFill>
                  <a:srgbClr val="FF9900"/>
                </a:solidFill>
              </a:ln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319071" y="1196734"/>
            <a:ext cx="63273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i="1" dirty="0" smtClean="0">
                <a:ln>
                  <a:solidFill>
                    <a:srgbClr val="FF990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Preventing Fines - Eligibility</a:t>
            </a:r>
            <a:endParaRPr lang="en-US" sz="2000" b="1" i="1" dirty="0">
              <a:ln>
                <a:solidFill>
                  <a:srgbClr val="FF9900"/>
                </a:solidFill>
              </a:ln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2319071" y="2084972"/>
            <a:ext cx="9034729" cy="424429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2D0DB3"/>
                </a:solidFill>
              </a:rPr>
              <a:t>10% of all fines are Eligibility Violations –</a:t>
            </a:r>
          </a:p>
          <a:p>
            <a:pPr lvl="1"/>
            <a:r>
              <a:rPr lang="en-US" dirty="0" smtClean="0">
                <a:solidFill>
                  <a:srgbClr val="2D0DB3"/>
                </a:solidFill>
              </a:rPr>
              <a:t>36 eligibility fines issued</a:t>
            </a:r>
          </a:p>
          <a:p>
            <a:pPr lvl="1"/>
            <a:r>
              <a:rPr lang="en-US" dirty="0" smtClean="0"/>
              <a:t>Cost to schools $44,500 (highest average cost per fine)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r>
              <a:rPr lang="en-US" dirty="0" smtClean="0"/>
              <a:t>Most severe single fines for eligibility:</a:t>
            </a:r>
          </a:p>
          <a:p>
            <a:pPr marL="457200" lvl="1" indent="0">
              <a:buNone/>
            </a:pPr>
            <a:r>
              <a:rPr lang="en-US" dirty="0" smtClean="0"/>
              <a:t>$15,000 – Playing ineligible students multiple games - football</a:t>
            </a:r>
          </a:p>
          <a:p>
            <a:pPr marL="457200" lvl="1" indent="0">
              <a:buNone/>
            </a:pPr>
            <a:r>
              <a:rPr lang="en-US" dirty="0" smtClean="0"/>
              <a:t>$4,200 – Playing ineligible student multiple games - baseball</a:t>
            </a:r>
          </a:p>
          <a:p>
            <a:pPr marL="457200" lvl="1" indent="0">
              <a:buNone/>
            </a:pPr>
            <a:r>
              <a:rPr lang="en-US" dirty="0" smtClean="0"/>
              <a:t>$4,100 – Playing ineligible student multiple games – girls basketball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34609" y="1168684"/>
            <a:ext cx="2261812" cy="2773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09104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6210" y="28050"/>
            <a:ext cx="3848334" cy="114063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980" y="80573"/>
            <a:ext cx="684126" cy="74928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336889" y="152112"/>
            <a:ext cx="189346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i="1" dirty="0">
                <a:ln>
                  <a:solidFill>
                    <a:srgbClr val="FF990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FHSAA</a:t>
            </a:r>
            <a:endParaRPr lang="en-US" sz="1400" b="1" i="1" dirty="0">
              <a:ln>
                <a:solidFill>
                  <a:srgbClr val="FF9900"/>
                </a:solidFill>
              </a:ln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888765" y="1207705"/>
            <a:ext cx="790851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i="1" dirty="0" smtClean="0">
                <a:ln>
                  <a:solidFill>
                    <a:srgbClr val="FF990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Preventing Fines – Policy Violations</a:t>
            </a:r>
            <a:endParaRPr lang="en-US" sz="2000" b="1" i="1" dirty="0">
              <a:ln>
                <a:solidFill>
                  <a:srgbClr val="FF9900"/>
                </a:solidFill>
              </a:ln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2319071" y="2084972"/>
            <a:ext cx="9034729" cy="424429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2D0DB3"/>
                </a:solidFill>
              </a:rPr>
              <a:t>10% of all fines are Eligibility Violations –</a:t>
            </a:r>
          </a:p>
          <a:p>
            <a:pPr lvl="1"/>
            <a:r>
              <a:rPr lang="en-US" dirty="0" smtClean="0">
                <a:solidFill>
                  <a:srgbClr val="2D0DB3"/>
                </a:solidFill>
              </a:rPr>
              <a:t>36 eligibility fines issued</a:t>
            </a:r>
          </a:p>
          <a:p>
            <a:pPr lvl="1"/>
            <a:r>
              <a:rPr lang="en-US" dirty="0" smtClean="0"/>
              <a:t>Cost to schools $31,397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r>
              <a:rPr lang="en-US" dirty="0" smtClean="0"/>
              <a:t>Most severe single fines for eligibility:</a:t>
            </a:r>
          </a:p>
          <a:p>
            <a:pPr marL="457200" lvl="1" indent="0">
              <a:buNone/>
            </a:pPr>
            <a:r>
              <a:rPr lang="en-US" dirty="0" smtClean="0"/>
              <a:t>$14,000 - Open facility basketball – 2</a:t>
            </a:r>
            <a:r>
              <a:rPr lang="en-US" baseline="30000" dirty="0" smtClean="0"/>
              <a:t>nd</a:t>
            </a:r>
            <a:r>
              <a:rPr lang="en-US" dirty="0" smtClean="0"/>
              <a:t> offense</a:t>
            </a:r>
          </a:p>
          <a:p>
            <a:pPr marL="457200" lvl="1" indent="0">
              <a:buNone/>
            </a:pPr>
            <a:r>
              <a:rPr lang="en-US" dirty="0" smtClean="0"/>
              <a:t>$2,447 – Impermissible benefit - baseball</a:t>
            </a:r>
          </a:p>
          <a:p>
            <a:pPr marL="457200" lvl="1" indent="0">
              <a:buNone/>
            </a:pPr>
            <a:r>
              <a:rPr lang="en-US" dirty="0" smtClean="0"/>
              <a:t>$1,600 – Girls Lacrosse – multiple issues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8526" y="2768280"/>
            <a:ext cx="2450804" cy="228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28494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6210" y="28050"/>
            <a:ext cx="3848334" cy="114063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980" y="80573"/>
            <a:ext cx="684126" cy="74928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336889" y="152112"/>
            <a:ext cx="189346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i="1" dirty="0">
                <a:ln>
                  <a:solidFill>
                    <a:srgbClr val="FF990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FHSAA</a:t>
            </a:r>
            <a:endParaRPr lang="en-US" sz="1400" b="1" i="1" dirty="0">
              <a:ln>
                <a:solidFill>
                  <a:srgbClr val="FF9900"/>
                </a:solidFill>
              </a:ln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27600" y="1223627"/>
            <a:ext cx="43316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i="1" dirty="0" smtClean="0">
                <a:ln>
                  <a:solidFill>
                    <a:srgbClr val="FF990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Preventing Fines – </a:t>
            </a:r>
            <a:endParaRPr lang="en-US" sz="2000" b="1" i="1" dirty="0">
              <a:ln>
                <a:solidFill>
                  <a:srgbClr val="FF9900"/>
                </a:solidFill>
              </a:ln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2319071" y="2084972"/>
            <a:ext cx="9034729" cy="424429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2D0DB3"/>
                </a:solidFill>
              </a:rPr>
              <a:t>Most Severe Fine of the year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$70,000 – Cross Country - multiple violations of improper contact, recruiting and eligibility violations at one school with lack of institutional control, failure to self-report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0801" y="4715793"/>
            <a:ext cx="2904250" cy="1613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695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6210" y="28050"/>
            <a:ext cx="3848334" cy="114063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306210" y="1196734"/>
            <a:ext cx="954853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>
                <a:ln>
                  <a:solidFill>
                    <a:srgbClr val="FF990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000" b="1" i="1" dirty="0">
                <a:ln>
                  <a:solidFill>
                    <a:srgbClr val="FF990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 i="1" dirty="0">
                <a:ln>
                  <a:solidFill>
                    <a:srgbClr val="FF990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Craig Damon</a:t>
            </a:r>
          </a:p>
          <a:p>
            <a:pPr algn="ctr"/>
            <a:r>
              <a:rPr lang="en-US" sz="4000" b="1" i="1" dirty="0">
                <a:ln>
                  <a:solidFill>
                    <a:srgbClr val="FF990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Associate Executive Director </a:t>
            </a:r>
            <a:br>
              <a:rPr lang="en-US" sz="4000" b="1" i="1" dirty="0">
                <a:ln>
                  <a:solidFill>
                    <a:srgbClr val="FF990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 i="1" dirty="0">
                <a:ln>
                  <a:solidFill>
                    <a:srgbClr val="FF990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Eligibility and Compliance Services</a:t>
            </a:r>
            <a:br>
              <a:rPr lang="en-US" sz="4000" b="1" i="1" dirty="0">
                <a:ln>
                  <a:solidFill>
                    <a:srgbClr val="FF990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 i="1" dirty="0">
                <a:ln>
                  <a:solidFill>
                    <a:srgbClr val="FF990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Florida High School Athletic Association</a:t>
            </a:r>
            <a:br>
              <a:rPr lang="en-US" sz="4000" b="1" i="1" dirty="0">
                <a:ln>
                  <a:solidFill>
                    <a:srgbClr val="FF990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 i="1" dirty="0">
                <a:ln>
                  <a:solidFill>
                    <a:srgbClr val="FF990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Gainesville, Florida</a:t>
            </a:r>
            <a:endParaRPr lang="en-US" sz="2000" b="1" i="1" dirty="0">
              <a:ln>
                <a:solidFill>
                  <a:srgbClr val="FF9900"/>
                </a:solidFill>
              </a:ln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336889" y="152112"/>
            <a:ext cx="189346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i="1" dirty="0">
                <a:ln>
                  <a:solidFill>
                    <a:srgbClr val="FF990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FHSAA</a:t>
            </a:r>
            <a:endParaRPr lang="en-US" sz="1400" b="1" i="1" dirty="0">
              <a:ln>
                <a:solidFill>
                  <a:srgbClr val="FF9900"/>
                </a:solidFill>
              </a:ln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2285" y="4971165"/>
            <a:ext cx="4882674" cy="144584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980" y="80573"/>
            <a:ext cx="684126" cy="749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41029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6210" y="28050"/>
            <a:ext cx="3848334" cy="114063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980" y="80573"/>
            <a:ext cx="684126" cy="74928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336889" y="152112"/>
            <a:ext cx="189346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i="1" dirty="0">
                <a:ln>
                  <a:solidFill>
                    <a:srgbClr val="FF990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FHSAA</a:t>
            </a:r>
            <a:endParaRPr lang="en-US" sz="1400" b="1" i="1" dirty="0">
              <a:ln>
                <a:solidFill>
                  <a:srgbClr val="FF9900"/>
                </a:solidFill>
              </a:ln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27600" y="1223627"/>
            <a:ext cx="60724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i="1" dirty="0" smtClean="0">
                <a:ln>
                  <a:solidFill>
                    <a:srgbClr val="FF990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Non-Financial Sanctions – </a:t>
            </a:r>
            <a:endParaRPr lang="en-US" sz="2000" b="1" i="1" dirty="0">
              <a:ln>
                <a:solidFill>
                  <a:srgbClr val="FF9900"/>
                </a:solidFill>
              </a:ln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2319071" y="2084972"/>
            <a:ext cx="9034729" cy="4244293"/>
          </a:xfrm>
        </p:spPr>
        <p:txBody>
          <a:bodyPr>
            <a:normAutofit/>
          </a:bodyPr>
          <a:lstStyle/>
          <a:p>
            <a:r>
              <a:rPr lang="en-US" smtClean="0">
                <a:solidFill>
                  <a:srgbClr val="2D0DB3"/>
                </a:solidFill>
              </a:rPr>
              <a:t>FB </a:t>
            </a:r>
            <a:r>
              <a:rPr lang="en-US" dirty="0" smtClean="0">
                <a:solidFill>
                  <a:srgbClr val="2D0DB3"/>
                </a:solidFill>
              </a:rPr>
              <a:t>– Spring Practice &amp; Classic</a:t>
            </a:r>
          </a:p>
          <a:p>
            <a:r>
              <a:rPr lang="en-US" dirty="0" smtClean="0">
                <a:solidFill>
                  <a:srgbClr val="2D0DB3"/>
                </a:solidFill>
              </a:rPr>
              <a:t>Baseball – 15 Days of Practice 2019 Season</a:t>
            </a:r>
          </a:p>
          <a:p>
            <a:r>
              <a:rPr lang="en-US" dirty="0" smtClean="0">
                <a:solidFill>
                  <a:srgbClr val="2D0DB3"/>
                </a:solidFill>
              </a:rPr>
              <a:t>Multiple Sports – Moved up a Classification</a:t>
            </a:r>
          </a:p>
          <a:p>
            <a:r>
              <a:rPr lang="en-US" dirty="0" smtClean="0">
                <a:solidFill>
                  <a:srgbClr val="2D0DB3"/>
                </a:solidFill>
              </a:rPr>
              <a:t>Multiple Sports – Reduction of Maximum Contests</a:t>
            </a:r>
          </a:p>
          <a:p>
            <a:endParaRPr lang="en-US" dirty="0" smtClean="0">
              <a:solidFill>
                <a:srgbClr val="2D0DB3"/>
              </a:solidFill>
            </a:endParaRPr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7879" y="4207118"/>
            <a:ext cx="3337111" cy="1984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25801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6210" y="28050"/>
            <a:ext cx="3848334" cy="114063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980" y="80573"/>
            <a:ext cx="684126" cy="74928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336889" y="152112"/>
            <a:ext cx="189346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i="1" dirty="0">
                <a:ln>
                  <a:solidFill>
                    <a:srgbClr val="FF990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FHSAA</a:t>
            </a:r>
            <a:endParaRPr lang="en-US" sz="1400" b="1" i="1" dirty="0">
              <a:ln>
                <a:solidFill>
                  <a:srgbClr val="FF9900"/>
                </a:solidFill>
              </a:ln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27600" y="1223627"/>
            <a:ext cx="43316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i="1" dirty="0" smtClean="0">
                <a:ln>
                  <a:solidFill>
                    <a:srgbClr val="FF990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Preventing Fines – </a:t>
            </a:r>
            <a:endParaRPr lang="en-US" sz="2000" b="1" i="1" dirty="0">
              <a:ln>
                <a:solidFill>
                  <a:srgbClr val="FF9900"/>
                </a:solidFill>
              </a:ln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2319071" y="2084972"/>
            <a:ext cx="9034729" cy="424429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2D0DB3"/>
                </a:solidFill>
              </a:rPr>
              <a:t>Rosters</a:t>
            </a:r>
          </a:p>
          <a:p>
            <a:pPr marL="0" indent="0">
              <a:buNone/>
            </a:pPr>
            <a:endParaRPr lang="en-US" sz="1000" dirty="0" smtClean="0">
              <a:solidFill>
                <a:srgbClr val="2D0DB3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Entering Rosters on Home Campus Before Participation </a:t>
            </a:r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2328" y="3214659"/>
            <a:ext cx="3274412" cy="3162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06506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6210" y="28050"/>
            <a:ext cx="3848334" cy="114063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980" y="80573"/>
            <a:ext cx="684126" cy="74928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336889" y="152112"/>
            <a:ext cx="189346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i="1" dirty="0">
                <a:ln>
                  <a:solidFill>
                    <a:srgbClr val="FF990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FHSAA</a:t>
            </a:r>
            <a:endParaRPr lang="en-US" sz="1400" b="1" i="1" dirty="0">
              <a:ln>
                <a:solidFill>
                  <a:srgbClr val="FF9900"/>
                </a:solidFill>
              </a:ln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319071" y="1196734"/>
            <a:ext cx="572785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i="1" dirty="0" smtClean="0">
                <a:ln>
                  <a:solidFill>
                    <a:srgbClr val="FF990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 &amp; C Update – Summary</a:t>
            </a:r>
            <a:endParaRPr lang="en-US" sz="2000" b="1" i="1" dirty="0">
              <a:ln>
                <a:solidFill>
                  <a:srgbClr val="FF9900"/>
                </a:solidFill>
              </a:ln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2319070" y="1932669"/>
            <a:ext cx="9034729" cy="4244293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rgbClr val="FF3300"/>
                </a:solidFill>
              </a:rPr>
              <a:t>Non-traditional register intent before participation</a:t>
            </a:r>
          </a:p>
          <a:p>
            <a:r>
              <a:rPr lang="en-US" dirty="0" smtClean="0">
                <a:solidFill>
                  <a:srgbClr val="FF3300"/>
                </a:solidFill>
              </a:rPr>
              <a:t>Communicate on transfers; “Good Cause Policy”</a:t>
            </a:r>
          </a:p>
          <a:p>
            <a:r>
              <a:rPr lang="en-US" dirty="0" smtClean="0">
                <a:solidFill>
                  <a:srgbClr val="FF3300"/>
                </a:solidFill>
              </a:rPr>
              <a:t>Ability to modify at the Sectional Appeals Committee</a:t>
            </a:r>
          </a:p>
          <a:p>
            <a:r>
              <a:rPr lang="en-US" u="sng" dirty="0" smtClean="0">
                <a:solidFill>
                  <a:srgbClr val="FF3300"/>
                </a:solidFill>
              </a:rPr>
              <a:t>ROSTERS</a:t>
            </a:r>
            <a:r>
              <a:rPr lang="en-US" dirty="0" smtClean="0">
                <a:solidFill>
                  <a:srgbClr val="FF3300"/>
                </a:solidFill>
              </a:rPr>
              <a:t> – SEL’s no longer required</a:t>
            </a:r>
            <a:endParaRPr lang="en-US" dirty="0">
              <a:solidFill>
                <a:srgbClr val="FF3300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rgbClr val="2D0DB3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19" y="4054815"/>
            <a:ext cx="4568396" cy="2284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5118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6210" y="28050"/>
            <a:ext cx="3848334" cy="114063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306210" y="2951513"/>
            <a:ext cx="9548536" cy="9233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5400" b="1" i="1" dirty="0" smtClean="0">
                <a:ln>
                  <a:solidFill>
                    <a:srgbClr val="FF990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Thank you</a:t>
            </a:r>
            <a:endParaRPr lang="en-US" sz="5400" b="1" i="1" dirty="0">
              <a:ln>
                <a:solidFill>
                  <a:srgbClr val="FF9900"/>
                </a:solidFill>
              </a:ln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336889" y="152112"/>
            <a:ext cx="189346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i="1" dirty="0">
                <a:ln>
                  <a:solidFill>
                    <a:srgbClr val="FF990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FHSAA</a:t>
            </a:r>
            <a:endParaRPr lang="en-US" sz="1400" b="1" i="1" dirty="0">
              <a:ln>
                <a:solidFill>
                  <a:srgbClr val="FF9900"/>
                </a:solidFill>
              </a:ln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980" y="80573"/>
            <a:ext cx="684126" cy="749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8526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6210" y="28050"/>
            <a:ext cx="3848334" cy="114063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306210" y="1196734"/>
            <a:ext cx="954853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>
                <a:ln>
                  <a:solidFill>
                    <a:srgbClr val="FF990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000" b="1" i="1" dirty="0">
                <a:ln>
                  <a:solidFill>
                    <a:srgbClr val="FF990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 i="1" dirty="0" smtClean="0">
                <a:ln>
                  <a:solidFill>
                    <a:srgbClr val="FF990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Jordanne Stark</a:t>
            </a:r>
            <a:endParaRPr lang="en-US" sz="4000" b="1" i="1" dirty="0">
              <a:ln>
                <a:solidFill>
                  <a:srgbClr val="FF9900"/>
                </a:solidFill>
              </a:ln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b="1" i="1" dirty="0" smtClean="0">
                <a:ln>
                  <a:solidFill>
                    <a:srgbClr val="FF990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Director of</a:t>
            </a:r>
            <a:r>
              <a:rPr lang="en-US" sz="4000" b="1" i="1" dirty="0">
                <a:ln>
                  <a:solidFill>
                    <a:srgbClr val="FF990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000" b="1" i="1" dirty="0">
                <a:ln>
                  <a:solidFill>
                    <a:srgbClr val="FF990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 i="1" dirty="0">
                <a:ln>
                  <a:solidFill>
                    <a:srgbClr val="FF990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Eligibility and </a:t>
            </a:r>
            <a:r>
              <a:rPr lang="en-US" sz="4000" b="1" i="1" dirty="0" smtClean="0">
                <a:ln>
                  <a:solidFill>
                    <a:srgbClr val="FF990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Compliance</a:t>
            </a:r>
            <a:r>
              <a:rPr lang="en-US" sz="4000" b="1" i="1" dirty="0">
                <a:ln>
                  <a:solidFill>
                    <a:srgbClr val="FF990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000" b="1" i="1" dirty="0">
                <a:ln>
                  <a:solidFill>
                    <a:srgbClr val="FF990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 i="1" dirty="0">
                <a:ln>
                  <a:solidFill>
                    <a:srgbClr val="FF990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Florida High School Athletic Association</a:t>
            </a:r>
            <a:br>
              <a:rPr lang="en-US" sz="4000" b="1" i="1" dirty="0">
                <a:ln>
                  <a:solidFill>
                    <a:srgbClr val="FF990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 i="1" dirty="0">
                <a:ln>
                  <a:solidFill>
                    <a:srgbClr val="FF990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Gainesville, Florida</a:t>
            </a:r>
            <a:endParaRPr lang="en-US" sz="2000" b="1" i="1" dirty="0">
              <a:ln>
                <a:solidFill>
                  <a:srgbClr val="FF9900"/>
                </a:solidFill>
              </a:ln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336889" y="152112"/>
            <a:ext cx="189346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i="1" dirty="0">
                <a:ln>
                  <a:solidFill>
                    <a:srgbClr val="FF990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FHSAA</a:t>
            </a:r>
            <a:endParaRPr lang="en-US" sz="1400" b="1" i="1" dirty="0">
              <a:ln>
                <a:solidFill>
                  <a:srgbClr val="FF9900"/>
                </a:solidFill>
              </a:ln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2285" y="4971165"/>
            <a:ext cx="4882674" cy="144584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980" y="80573"/>
            <a:ext cx="684126" cy="749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6940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6210" y="28050"/>
            <a:ext cx="3848334" cy="114063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980" y="80573"/>
            <a:ext cx="684126" cy="74928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336889" y="152112"/>
            <a:ext cx="189346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i="1" dirty="0">
                <a:ln>
                  <a:solidFill>
                    <a:srgbClr val="FF990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FHSAA</a:t>
            </a:r>
            <a:endParaRPr lang="en-US" sz="1400" b="1" i="1" dirty="0">
              <a:ln>
                <a:solidFill>
                  <a:srgbClr val="FF9900"/>
                </a:solidFill>
              </a:ln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319071" y="1196734"/>
            <a:ext cx="35894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i="1" dirty="0" smtClean="0">
                <a:ln>
                  <a:solidFill>
                    <a:srgbClr val="FF990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Finance Update</a:t>
            </a:r>
            <a:endParaRPr lang="en-US" sz="2000" b="1" i="1" dirty="0">
              <a:ln>
                <a:solidFill>
                  <a:srgbClr val="FF9900"/>
                </a:solidFill>
              </a:ln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2319071" y="2084410"/>
            <a:ext cx="9034729" cy="4244293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 smtClean="0">
                <a:solidFill>
                  <a:srgbClr val="FF3300"/>
                </a:solidFill>
              </a:rPr>
              <a:t>Major Changes to Streamline, Simplify and Automate Financial Forms and Fees</a:t>
            </a:r>
            <a:endParaRPr lang="en-US" b="1" dirty="0">
              <a:solidFill>
                <a:srgbClr val="FF3300"/>
              </a:solidFill>
            </a:endParaRPr>
          </a:p>
          <a:p>
            <a:r>
              <a:rPr lang="en-US" sz="3200" dirty="0" smtClean="0">
                <a:solidFill>
                  <a:srgbClr val="2D0DB3"/>
                </a:solidFill>
              </a:rPr>
              <a:t>Sanctioning of Events</a:t>
            </a:r>
            <a:r>
              <a:rPr lang="en-US" sz="3200" dirty="0">
                <a:solidFill>
                  <a:srgbClr val="2D0DB3"/>
                </a:solidFill>
              </a:rPr>
              <a:t> </a:t>
            </a:r>
            <a:r>
              <a:rPr lang="en-US" sz="3200" dirty="0" smtClean="0">
                <a:solidFill>
                  <a:srgbClr val="2D0DB3"/>
                </a:solidFill>
              </a:rPr>
              <a:t>&amp; Sanction Fees</a:t>
            </a:r>
          </a:p>
          <a:p>
            <a:r>
              <a:rPr lang="en-US" sz="3200" dirty="0" smtClean="0"/>
              <a:t>Hosting State Series Playoffs &amp; Financial Reporting</a:t>
            </a:r>
          </a:p>
          <a:p>
            <a:r>
              <a:rPr lang="en-US" sz="3200" dirty="0" smtClean="0">
                <a:solidFill>
                  <a:srgbClr val="2D0DB3"/>
                </a:solidFill>
              </a:rPr>
              <a:t>Ordering State Series Passes</a:t>
            </a:r>
            <a:endParaRPr lang="en-US" sz="3200" dirty="0">
              <a:solidFill>
                <a:srgbClr val="2D0DB3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9723" y="4141694"/>
            <a:ext cx="2720703" cy="2393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4631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6210" y="28050"/>
            <a:ext cx="3848334" cy="114063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980" y="80573"/>
            <a:ext cx="684126" cy="74928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336889" y="152112"/>
            <a:ext cx="189346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i="1" dirty="0">
                <a:ln>
                  <a:solidFill>
                    <a:srgbClr val="FF990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FHSAA</a:t>
            </a:r>
            <a:endParaRPr lang="en-US" sz="1400" b="1" i="1" dirty="0">
              <a:ln>
                <a:solidFill>
                  <a:srgbClr val="FF9900"/>
                </a:solidFill>
              </a:ln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319071" y="1196734"/>
            <a:ext cx="658385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i="1" dirty="0" smtClean="0">
                <a:ln>
                  <a:solidFill>
                    <a:srgbClr val="FF990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Finance Update - Sanctioning</a:t>
            </a:r>
            <a:endParaRPr lang="en-US" sz="2000" b="1" i="1" dirty="0">
              <a:ln>
                <a:solidFill>
                  <a:srgbClr val="FF9900"/>
                </a:solidFill>
              </a:ln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2319070" y="1932669"/>
            <a:ext cx="9034729" cy="424429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3300"/>
                </a:solidFill>
              </a:rPr>
              <a:t>Preseason -</a:t>
            </a:r>
            <a:r>
              <a:rPr lang="en-US" dirty="0" smtClean="0"/>
              <a:t> Classics, Jamborees or Tournaments </a:t>
            </a:r>
          </a:p>
          <a:p>
            <a:pPr marL="457200" lvl="1" indent="0">
              <a:buNone/>
            </a:pPr>
            <a:r>
              <a:rPr lang="en-US" dirty="0" smtClean="0">
                <a:solidFill>
                  <a:srgbClr val="2D0DB3"/>
                </a:solidFill>
              </a:rPr>
              <a:t>Baseball, Basketball, Soccer, Softball, Girls Volleyball, Wrestling, Cross Country, Swimming, Track, Boys Weightlifting, Football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3300"/>
                </a:solidFill>
              </a:rPr>
              <a:t>Post season - </a:t>
            </a:r>
            <a:r>
              <a:rPr lang="en-US" dirty="0" smtClean="0"/>
              <a:t>Bowls (Football)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3300"/>
                </a:solidFill>
              </a:rPr>
              <a:t>Spring Classics - </a:t>
            </a:r>
            <a:r>
              <a:rPr lang="en-US" dirty="0" smtClean="0"/>
              <a:t>(Football)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>
                <a:solidFill>
                  <a:srgbClr val="FF3300"/>
                </a:solidFill>
              </a:rPr>
              <a:t>No Sanctioning required for:  Regular Season, or Sports not listed on this slide!  </a:t>
            </a:r>
            <a:endParaRPr lang="en-US" dirty="0">
              <a:solidFill>
                <a:srgbClr val="FF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04548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6210" y="28050"/>
            <a:ext cx="3848334" cy="114063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980" y="80573"/>
            <a:ext cx="684126" cy="74928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336889" y="152112"/>
            <a:ext cx="189346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i="1" dirty="0">
                <a:ln>
                  <a:solidFill>
                    <a:srgbClr val="FF990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FHSAA</a:t>
            </a:r>
            <a:endParaRPr lang="en-US" sz="1400" b="1" i="1" dirty="0">
              <a:ln>
                <a:solidFill>
                  <a:srgbClr val="FF9900"/>
                </a:solidFill>
              </a:ln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319071" y="1196734"/>
            <a:ext cx="658385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i="1" dirty="0" smtClean="0">
                <a:ln>
                  <a:solidFill>
                    <a:srgbClr val="FF990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Finance Update - Sanctioning</a:t>
            </a:r>
            <a:endParaRPr lang="en-US" sz="2000" b="1" i="1" dirty="0">
              <a:ln>
                <a:solidFill>
                  <a:srgbClr val="FF9900"/>
                </a:solidFill>
              </a:ln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2319071" y="2209600"/>
            <a:ext cx="9034729" cy="424429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u="sng" dirty="0" smtClean="0">
                <a:solidFill>
                  <a:srgbClr val="2D0DB3"/>
                </a:solidFill>
              </a:rPr>
              <a:t>Hosting National TV Events –  </a:t>
            </a:r>
          </a:p>
          <a:p>
            <a:pPr marL="0" indent="0">
              <a:buNone/>
            </a:pPr>
            <a:endParaRPr lang="en-US" u="sng" dirty="0">
              <a:solidFill>
                <a:srgbClr val="2D0DB3"/>
              </a:solidFill>
            </a:endParaRPr>
          </a:p>
          <a:p>
            <a:r>
              <a:rPr lang="en-US" dirty="0" smtClean="0"/>
              <a:t>Not required to sanction if regular season (no fee)</a:t>
            </a:r>
          </a:p>
          <a:p>
            <a:r>
              <a:rPr lang="en-US" dirty="0" smtClean="0">
                <a:solidFill>
                  <a:srgbClr val="2D0DB3"/>
                </a:solidFill>
              </a:rPr>
              <a:t>Sanction Pre/Post season event in one of the listed sports – </a:t>
            </a:r>
          </a:p>
          <a:p>
            <a:pPr marL="0" indent="0">
              <a:buNone/>
            </a:pPr>
            <a:r>
              <a:rPr lang="en-US" dirty="0">
                <a:solidFill>
                  <a:srgbClr val="2D0DB3"/>
                </a:solidFill>
              </a:rPr>
              <a:t> </a:t>
            </a:r>
            <a:r>
              <a:rPr lang="en-US" dirty="0" smtClean="0">
                <a:solidFill>
                  <a:srgbClr val="2D0DB3"/>
                </a:solidFill>
              </a:rPr>
              <a:t>        Flat $2,000 fee (currently 25% of gate) if national TV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0432" y="1313651"/>
            <a:ext cx="1791898" cy="1791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399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050"/>
            <a:ext cx="12192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6210" y="28050"/>
            <a:ext cx="3848334" cy="114063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980" y="80573"/>
            <a:ext cx="684126" cy="74928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336889" y="152112"/>
            <a:ext cx="189346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i="1" dirty="0">
                <a:ln>
                  <a:solidFill>
                    <a:srgbClr val="FF990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FHSAA</a:t>
            </a:r>
            <a:endParaRPr lang="en-US" sz="1400" b="1" i="1" dirty="0">
              <a:ln>
                <a:solidFill>
                  <a:srgbClr val="FF9900"/>
                </a:solidFill>
              </a:ln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319071" y="1196734"/>
            <a:ext cx="658385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i="1" dirty="0" smtClean="0">
                <a:ln>
                  <a:solidFill>
                    <a:srgbClr val="FF990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Finance Update - Sanctioning</a:t>
            </a:r>
            <a:endParaRPr lang="en-US" sz="2000" b="1" i="1" dirty="0">
              <a:ln>
                <a:solidFill>
                  <a:srgbClr val="FF9900"/>
                </a:solidFill>
              </a:ln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2319070" y="1932669"/>
            <a:ext cx="9034729" cy="424429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u="sng" dirty="0" smtClean="0">
                <a:solidFill>
                  <a:srgbClr val="2D0DB3"/>
                </a:solidFill>
              </a:rPr>
              <a:t>NEW –</a:t>
            </a:r>
          </a:p>
          <a:p>
            <a:r>
              <a:rPr lang="en-US" dirty="0">
                <a:solidFill>
                  <a:srgbClr val="2D0DB3"/>
                </a:solidFill>
              </a:rPr>
              <a:t>Sanction Approval </a:t>
            </a:r>
            <a:r>
              <a:rPr lang="en-US" dirty="0" smtClean="0">
                <a:solidFill>
                  <a:srgbClr val="2D0DB3"/>
                </a:solidFill>
              </a:rPr>
              <a:t>(AT2/AT3) and </a:t>
            </a:r>
            <a:r>
              <a:rPr lang="en-US" dirty="0">
                <a:solidFill>
                  <a:srgbClr val="2D0DB3"/>
                </a:solidFill>
              </a:rPr>
              <a:t>Football Classic/Jamboree or Bowl Financial </a:t>
            </a:r>
            <a:r>
              <a:rPr lang="en-US" dirty="0" smtClean="0">
                <a:solidFill>
                  <a:srgbClr val="2D0DB3"/>
                </a:solidFill>
              </a:rPr>
              <a:t>(FB3/FB4) on Home Campus</a:t>
            </a:r>
          </a:p>
          <a:p>
            <a:r>
              <a:rPr lang="en-US" dirty="0" smtClean="0">
                <a:solidFill>
                  <a:srgbClr val="FF3300"/>
                </a:solidFill>
              </a:rPr>
              <a:t>Attend Technology session for a live demo!</a:t>
            </a:r>
          </a:p>
          <a:p>
            <a:pPr lvl="1"/>
            <a:r>
              <a:rPr lang="en-US" dirty="0" smtClean="0">
                <a:solidFill>
                  <a:srgbClr val="FF3300"/>
                </a:solidFill>
              </a:rPr>
              <a:t>Calculations done for you!</a:t>
            </a:r>
          </a:p>
          <a:p>
            <a:pPr lvl="1"/>
            <a:r>
              <a:rPr lang="en-US" dirty="0" smtClean="0">
                <a:solidFill>
                  <a:srgbClr val="FF3300"/>
                </a:solidFill>
              </a:rPr>
              <a:t>Invoicing immediately and available on your HC home page</a:t>
            </a:r>
          </a:p>
          <a:p>
            <a:r>
              <a:rPr lang="en-US" dirty="0" smtClean="0"/>
              <a:t>Forms generated when you schedule a game </a:t>
            </a:r>
            <a:r>
              <a:rPr lang="en-US" dirty="0" smtClean="0">
                <a:solidFill>
                  <a:srgbClr val="FF0000"/>
                </a:solidFill>
              </a:rPr>
              <a:t>OR </a:t>
            </a:r>
            <a:r>
              <a:rPr lang="en-US" dirty="0" smtClean="0"/>
              <a:t>you can select from the “Forms” menu and it will place event on your schedule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44583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6210" y="28050"/>
            <a:ext cx="3848334" cy="114063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980" y="80573"/>
            <a:ext cx="684126" cy="74928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336889" y="152112"/>
            <a:ext cx="189346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i="1" dirty="0">
                <a:ln>
                  <a:solidFill>
                    <a:srgbClr val="FF990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FHSAA</a:t>
            </a:r>
            <a:endParaRPr lang="en-US" sz="1400" b="1" i="1" dirty="0">
              <a:ln>
                <a:solidFill>
                  <a:srgbClr val="FF9900"/>
                </a:solidFill>
              </a:ln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319071" y="1196734"/>
            <a:ext cx="658385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i="1" dirty="0" smtClean="0">
                <a:ln>
                  <a:solidFill>
                    <a:srgbClr val="FF990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Finance Update - Sanctioning</a:t>
            </a:r>
            <a:endParaRPr lang="en-US" sz="2000" b="1" i="1" dirty="0">
              <a:ln>
                <a:solidFill>
                  <a:srgbClr val="FF9900"/>
                </a:solidFill>
              </a:ln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2319070" y="1932669"/>
            <a:ext cx="9034729" cy="424429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u="sng" dirty="0" smtClean="0">
                <a:solidFill>
                  <a:srgbClr val="2D0DB3"/>
                </a:solidFill>
              </a:rPr>
              <a:t>Sanction Fees –  New for 2018-19</a:t>
            </a:r>
            <a:endParaRPr lang="en-US" u="sng" dirty="0">
              <a:solidFill>
                <a:srgbClr val="2D0DB3"/>
              </a:solidFill>
            </a:endParaRPr>
          </a:p>
          <a:p>
            <a:r>
              <a:rPr lang="en-US" dirty="0" smtClean="0"/>
              <a:t>No longer required to sanction 30 days prior – must be ONE day prior (or pay $50 higher fee)</a:t>
            </a:r>
          </a:p>
          <a:p>
            <a:r>
              <a:rPr lang="en-US" dirty="0" smtClean="0">
                <a:solidFill>
                  <a:srgbClr val="2D0DB3"/>
                </a:solidFill>
              </a:rPr>
              <a:t>Eliminated $100/$200 fines for failure to sanction prior to event </a:t>
            </a:r>
          </a:p>
          <a:p>
            <a:r>
              <a:rPr lang="en-US" dirty="0" smtClean="0"/>
              <a:t>Fees based on lowest current rates, regardless of number of teams (big savings for large tournaments!)</a:t>
            </a:r>
          </a:p>
          <a:p>
            <a:pPr lvl="1"/>
            <a:r>
              <a:rPr lang="en-US" dirty="0" smtClean="0"/>
              <a:t>Pay $50, $75 or $100 depending on sport not on # of teams</a:t>
            </a:r>
          </a:p>
          <a:p>
            <a:r>
              <a:rPr lang="en-US" dirty="0" smtClean="0">
                <a:solidFill>
                  <a:srgbClr val="2D0DB3"/>
                </a:solidFill>
              </a:rPr>
              <a:t>Must still pay fee within 30 days of event – fines remain intact for late pay</a:t>
            </a:r>
          </a:p>
          <a:p>
            <a:endParaRPr lang="en-US" dirty="0" smtClean="0">
              <a:solidFill>
                <a:srgbClr val="2D0DB3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5270" y="274180"/>
            <a:ext cx="2721248" cy="2032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2463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2324</TotalTime>
  <Words>1460</Words>
  <Application>Microsoft Office PowerPoint</Application>
  <PresentationFormat>Widescreen</PresentationFormat>
  <Paragraphs>245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8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OCPS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Fisher-Sherrill, Antony M.</dc:creator>
  <cp:lastModifiedBy>Lauren Otero</cp:lastModifiedBy>
  <cp:revision>129</cp:revision>
  <cp:lastPrinted>2018-05-01T13:43:20Z</cp:lastPrinted>
  <dcterms:created xsi:type="dcterms:W3CDTF">2018-03-18T17:11:46Z</dcterms:created>
  <dcterms:modified xsi:type="dcterms:W3CDTF">2018-05-10T16:39:15Z</dcterms:modified>
</cp:coreProperties>
</file>