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905" r:id="rId5"/>
  </p:sldMasterIdLst>
  <p:notesMasterIdLst>
    <p:notesMasterId r:id="rId41"/>
  </p:notesMasterIdLst>
  <p:handoutMasterIdLst>
    <p:handoutMasterId r:id="rId42"/>
  </p:handoutMasterIdLst>
  <p:sldIdLst>
    <p:sldId id="374" r:id="rId6"/>
    <p:sldId id="378" r:id="rId7"/>
    <p:sldId id="401" r:id="rId8"/>
    <p:sldId id="402" r:id="rId9"/>
    <p:sldId id="403" r:id="rId10"/>
    <p:sldId id="404" r:id="rId11"/>
    <p:sldId id="405" r:id="rId12"/>
    <p:sldId id="406" r:id="rId13"/>
    <p:sldId id="407" r:id="rId14"/>
    <p:sldId id="432" r:id="rId15"/>
    <p:sldId id="433" r:id="rId16"/>
    <p:sldId id="408" r:id="rId17"/>
    <p:sldId id="409" r:id="rId18"/>
    <p:sldId id="410" r:id="rId19"/>
    <p:sldId id="434" r:id="rId20"/>
    <p:sldId id="435" r:id="rId21"/>
    <p:sldId id="436" r:id="rId22"/>
    <p:sldId id="437" r:id="rId23"/>
    <p:sldId id="438" r:id="rId24"/>
    <p:sldId id="439" r:id="rId25"/>
    <p:sldId id="440" r:id="rId26"/>
    <p:sldId id="441" r:id="rId27"/>
    <p:sldId id="442" r:id="rId28"/>
    <p:sldId id="443" r:id="rId29"/>
    <p:sldId id="444" r:id="rId30"/>
    <p:sldId id="445" r:id="rId31"/>
    <p:sldId id="446" r:id="rId32"/>
    <p:sldId id="447" r:id="rId33"/>
    <p:sldId id="448" r:id="rId34"/>
    <p:sldId id="449" r:id="rId35"/>
    <p:sldId id="450" r:id="rId36"/>
    <p:sldId id="451" r:id="rId37"/>
    <p:sldId id="452" r:id="rId38"/>
    <p:sldId id="453" r:id="rId39"/>
    <p:sldId id="454" r:id="rId40"/>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Calibri"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Calibri"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Calibri"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Calibri" pitchFamily="34" charset="0"/>
        <a:ea typeface="ヒラギノ角ゴ Pro W3"/>
        <a:cs typeface="ヒラギノ角ゴ Pro W3"/>
      </a:defRPr>
    </a:lvl5pPr>
    <a:lvl6pPr marL="2286000" algn="l" defTabSz="914400" rtl="0" eaLnBrk="1" latinLnBrk="0" hangingPunct="1">
      <a:defRPr kern="1200">
        <a:solidFill>
          <a:schemeClr val="tx1"/>
        </a:solidFill>
        <a:latin typeface="Calibri" pitchFamily="34" charset="0"/>
        <a:ea typeface="ヒラギノ角ゴ Pro W3"/>
        <a:cs typeface="ヒラギノ角ゴ Pro W3"/>
      </a:defRPr>
    </a:lvl6pPr>
    <a:lvl7pPr marL="2743200" algn="l" defTabSz="914400" rtl="0" eaLnBrk="1" latinLnBrk="0" hangingPunct="1">
      <a:defRPr kern="1200">
        <a:solidFill>
          <a:schemeClr val="tx1"/>
        </a:solidFill>
        <a:latin typeface="Calibri" pitchFamily="34" charset="0"/>
        <a:ea typeface="ヒラギノ角ゴ Pro W3"/>
        <a:cs typeface="ヒラギノ角ゴ Pro W3"/>
      </a:defRPr>
    </a:lvl7pPr>
    <a:lvl8pPr marL="3200400" algn="l" defTabSz="914400" rtl="0" eaLnBrk="1" latinLnBrk="0" hangingPunct="1">
      <a:defRPr kern="1200">
        <a:solidFill>
          <a:schemeClr val="tx1"/>
        </a:solidFill>
        <a:latin typeface="Calibri" pitchFamily="34" charset="0"/>
        <a:ea typeface="ヒラギノ角ゴ Pro W3"/>
        <a:cs typeface="ヒラギノ角ゴ Pro W3"/>
      </a:defRPr>
    </a:lvl8pPr>
    <a:lvl9pPr marL="3657600" algn="l" defTabSz="914400" rtl="0" eaLnBrk="1" latinLnBrk="0" hangingPunct="1">
      <a:defRPr kern="1200">
        <a:solidFill>
          <a:schemeClr val="tx1"/>
        </a:solidFill>
        <a:latin typeface="Calibri"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FCA6"/>
    <a:srgbClr val="15F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snapToGrid="0" snapToObjects="1">
      <p:cViewPr varScale="1">
        <p:scale>
          <a:sx n="80" d="100"/>
          <a:sy n="80" d="100"/>
        </p:scale>
        <p:origin x="2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r>
              <a:rPr lang="en-US" smtClean="0"/>
              <a:t>5/3/2016</a:t>
            </a:r>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054A78B-6EF5-46BB-A6D5-E2BCBF35E48A}" type="slidenum">
              <a:rPr lang="en-US" smtClean="0"/>
              <a:t>‹#›</a:t>
            </a:fld>
            <a:endParaRPr lang="en-US" dirty="0"/>
          </a:p>
        </p:txBody>
      </p:sp>
    </p:spTree>
    <p:extLst>
      <p:ext uri="{BB962C8B-B14F-4D97-AF65-F5344CB8AC3E}">
        <p14:creationId xmlns:p14="http://schemas.microsoft.com/office/powerpoint/2010/main" val="205832414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pPr>
              <a:defRPr/>
            </a:pPr>
            <a:r>
              <a:rPr lang="en-US" smtClean="0"/>
              <a:t>5/3/2016</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017E974A-721B-4189-BB4E-5E7BF0FBE109}" type="slidenum">
              <a:rPr lang="en-US"/>
              <a:pPr>
                <a:defRPr/>
              </a:pPr>
              <a:t>‹#›</a:t>
            </a:fld>
            <a:endParaRPr lang="en-US" dirty="0"/>
          </a:p>
        </p:txBody>
      </p:sp>
    </p:spTree>
    <p:extLst>
      <p:ext uri="{BB962C8B-B14F-4D97-AF65-F5344CB8AC3E}">
        <p14:creationId xmlns:p14="http://schemas.microsoft.com/office/powerpoint/2010/main" val="173943957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smtClean="0"/>
              <a:t>5/3/2016</a:t>
            </a:r>
            <a:endParaRPr lang="en-US" dirty="0"/>
          </a:p>
        </p:txBody>
      </p:sp>
      <p:sp>
        <p:nvSpPr>
          <p:cNvPr id="5" name="Slide Number Placeholder 4"/>
          <p:cNvSpPr>
            <a:spLocks noGrp="1"/>
          </p:cNvSpPr>
          <p:nvPr>
            <p:ph type="sldNum" sz="quarter" idx="11"/>
          </p:nvPr>
        </p:nvSpPr>
        <p:spPr/>
        <p:txBody>
          <a:bodyPr/>
          <a:lstStyle/>
          <a:p>
            <a:pPr>
              <a:defRPr/>
            </a:pPr>
            <a:fld id="{017E974A-721B-4189-BB4E-5E7BF0FBE109}" type="slidenum">
              <a:rPr lang="en-US" smtClean="0"/>
              <a:pPr>
                <a:defRPr/>
              </a:pPr>
              <a:t>1</a:t>
            </a:fld>
            <a:endParaRPr lang="en-US" dirty="0"/>
          </a:p>
        </p:txBody>
      </p:sp>
    </p:spTree>
    <p:extLst>
      <p:ext uri="{BB962C8B-B14F-4D97-AF65-F5344CB8AC3E}">
        <p14:creationId xmlns:p14="http://schemas.microsoft.com/office/powerpoint/2010/main" val="4105983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1C2DAB-61AE-4804-AABA-DD87C7C57BAA}" type="slidenum">
              <a:rPr lang="en-US" smtClean="0"/>
              <a:pPr/>
              <a:t>3</a:t>
            </a:fld>
            <a:endParaRPr lang="en-US" dirty="0" smtClean="0"/>
          </a:p>
        </p:txBody>
      </p:sp>
      <p:sp>
        <p:nvSpPr>
          <p:cNvPr id="2" name="Date Placeholder 1"/>
          <p:cNvSpPr>
            <a:spLocks noGrp="1"/>
          </p:cNvSpPr>
          <p:nvPr>
            <p:ph type="dt" idx="10"/>
          </p:nvPr>
        </p:nvSpPr>
        <p:spPr/>
        <p:txBody>
          <a:bodyPr/>
          <a:lstStyle/>
          <a:p>
            <a:pPr>
              <a:defRPr/>
            </a:pPr>
            <a:r>
              <a:rPr lang="en-US" smtClean="0"/>
              <a:t>Summer 2016</a:t>
            </a:r>
            <a:endParaRPr lang="en-US" dirty="0"/>
          </a:p>
        </p:txBody>
      </p:sp>
    </p:spTree>
    <p:extLst>
      <p:ext uri="{BB962C8B-B14F-4D97-AF65-F5344CB8AC3E}">
        <p14:creationId xmlns:p14="http://schemas.microsoft.com/office/powerpoint/2010/main" val="2507133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7E974A-721B-4189-BB4E-5E7BF0FBE109}" type="slidenum">
              <a:rPr lang="en-US" smtClean="0"/>
              <a:pPr>
                <a:defRPr/>
              </a:pPr>
              <a:t>4</a:t>
            </a:fld>
            <a:endParaRPr lang="en-US" dirty="0"/>
          </a:p>
        </p:txBody>
      </p:sp>
      <p:sp>
        <p:nvSpPr>
          <p:cNvPr id="5" name="Date Placeholder 4"/>
          <p:cNvSpPr>
            <a:spLocks noGrp="1"/>
          </p:cNvSpPr>
          <p:nvPr>
            <p:ph type="dt" idx="11"/>
          </p:nvPr>
        </p:nvSpPr>
        <p:spPr/>
        <p:txBody>
          <a:bodyPr/>
          <a:lstStyle/>
          <a:p>
            <a:pPr>
              <a:defRPr/>
            </a:pPr>
            <a:r>
              <a:rPr lang="en-US" smtClean="0"/>
              <a:t>Summer 2016</a:t>
            </a:r>
            <a:endParaRPr lang="en-US" dirty="0"/>
          </a:p>
        </p:txBody>
      </p:sp>
    </p:spTree>
    <p:extLst>
      <p:ext uri="{BB962C8B-B14F-4D97-AF65-F5344CB8AC3E}">
        <p14:creationId xmlns:p14="http://schemas.microsoft.com/office/powerpoint/2010/main" val="215822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7E974A-721B-4189-BB4E-5E7BF0FBE109}" type="slidenum">
              <a:rPr lang="en-US" smtClean="0"/>
              <a:pPr>
                <a:defRPr/>
              </a:pPr>
              <a:t>5</a:t>
            </a:fld>
            <a:endParaRPr lang="en-US" dirty="0"/>
          </a:p>
        </p:txBody>
      </p:sp>
      <p:sp>
        <p:nvSpPr>
          <p:cNvPr id="5" name="Date Placeholder 4"/>
          <p:cNvSpPr>
            <a:spLocks noGrp="1"/>
          </p:cNvSpPr>
          <p:nvPr>
            <p:ph type="dt" idx="11"/>
          </p:nvPr>
        </p:nvSpPr>
        <p:spPr/>
        <p:txBody>
          <a:bodyPr/>
          <a:lstStyle/>
          <a:p>
            <a:pPr>
              <a:defRPr/>
            </a:pPr>
            <a:r>
              <a:rPr lang="en-US" smtClean="0"/>
              <a:t>Summer 2016</a:t>
            </a:r>
            <a:endParaRPr lang="en-US" dirty="0"/>
          </a:p>
        </p:txBody>
      </p:sp>
    </p:spTree>
    <p:extLst>
      <p:ext uri="{BB962C8B-B14F-4D97-AF65-F5344CB8AC3E}">
        <p14:creationId xmlns:p14="http://schemas.microsoft.com/office/powerpoint/2010/main" val="4183014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7E974A-721B-4189-BB4E-5E7BF0FBE109}" type="slidenum">
              <a:rPr lang="en-US" smtClean="0"/>
              <a:pPr>
                <a:defRPr/>
              </a:pPr>
              <a:t>6</a:t>
            </a:fld>
            <a:endParaRPr lang="en-US" dirty="0"/>
          </a:p>
        </p:txBody>
      </p:sp>
      <p:sp>
        <p:nvSpPr>
          <p:cNvPr id="5" name="Date Placeholder 4"/>
          <p:cNvSpPr>
            <a:spLocks noGrp="1"/>
          </p:cNvSpPr>
          <p:nvPr>
            <p:ph type="dt" idx="11"/>
          </p:nvPr>
        </p:nvSpPr>
        <p:spPr/>
        <p:txBody>
          <a:bodyPr/>
          <a:lstStyle/>
          <a:p>
            <a:pPr>
              <a:defRPr/>
            </a:pPr>
            <a:r>
              <a:rPr lang="en-US" smtClean="0"/>
              <a:t>Summer 2016</a:t>
            </a:r>
            <a:endParaRPr lang="en-US" dirty="0"/>
          </a:p>
        </p:txBody>
      </p:sp>
    </p:spTree>
    <p:extLst>
      <p:ext uri="{BB962C8B-B14F-4D97-AF65-F5344CB8AC3E}">
        <p14:creationId xmlns:p14="http://schemas.microsoft.com/office/powerpoint/2010/main" val="3551224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17E974A-721B-4189-BB4E-5E7BF0FBE109}" type="slidenum">
              <a:rPr lang="en-US" smtClean="0"/>
              <a:pPr>
                <a:defRPr/>
              </a:pPr>
              <a:t>7</a:t>
            </a:fld>
            <a:endParaRPr lang="en-US" dirty="0"/>
          </a:p>
        </p:txBody>
      </p:sp>
      <p:sp>
        <p:nvSpPr>
          <p:cNvPr id="5" name="Date Placeholder 4"/>
          <p:cNvSpPr>
            <a:spLocks noGrp="1"/>
          </p:cNvSpPr>
          <p:nvPr>
            <p:ph type="dt" idx="11"/>
          </p:nvPr>
        </p:nvSpPr>
        <p:spPr/>
        <p:txBody>
          <a:bodyPr/>
          <a:lstStyle/>
          <a:p>
            <a:pPr>
              <a:defRPr/>
            </a:pPr>
            <a:r>
              <a:rPr lang="en-US" smtClean="0"/>
              <a:t>Summer 2016</a:t>
            </a:r>
            <a:endParaRPr lang="en-US" dirty="0"/>
          </a:p>
        </p:txBody>
      </p:sp>
    </p:spTree>
    <p:extLst>
      <p:ext uri="{BB962C8B-B14F-4D97-AF65-F5344CB8AC3E}">
        <p14:creationId xmlns:p14="http://schemas.microsoft.com/office/powerpoint/2010/main" val="3014398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CF2B559-A540-49F5-9EE2-3B339871A8F7}" type="datetime1">
              <a:rPr lang="en-US" smtClean="0"/>
              <a:t>5/9/2018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FC6691-7CD2-4098-B119-AEF957A3488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603" y="2129897"/>
            <a:ext cx="7772797" cy="147108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203" y="3886730"/>
            <a:ext cx="6401594" cy="1751541"/>
          </a:xfrm>
        </p:spPr>
        <p:txBody>
          <a:bodyPr/>
          <a:lstStyle>
            <a:lvl1pPr marL="0" indent="0" algn="ctr">
              <a:buNone/>
              <a:defRPr/>
            </a:lvl1pPr>
            <a:lvl2pPr marL="285750" indent="0" algn="ctr">
              <a:buNone/>
              <a:defRPr/>
            </a:lvl2pPr>
            <a:lvl3pPr marL="571500" indent="0" algn="ctr">
              <a:buNone/>
              <a:defRPr/>
            </a:lvl3pPr>
            <a:lvl4pPr marL="857250" indent="0" algn="ctr">
              <a:buNone/>
              <a:defRPr/>
            </a:lvl4pPr>
            <a:lvl5pPr marL="1143000" indent="0" algn="ctr">
              <a:buNone/>
              <a:defRPr/>
            </a:lvl5pPr>
            <a:lvl6pPr marL="1428750" indent="0" algn="ctr">
              <a:buNone/>
              <a:defRPr/>
            </a:lvl6pPr>
            <a:lvl7pPr marL="1714500" indent="0" algn="ctr">
              <a:buNone/>
              <a:defRPr/>
            </a:lvl7pPr>
            <a:lvl8pPr marL="2000250" indent="0" algn="ctr">
              <a:buNone/>
              <a:defRPr/>
            </a:lvl8pPr>
            <a:lvl9pPr marL="22860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7EFFD42-239B-456B-830E-DE34AEDBBB11}" type="datetime1">
              <a:rPr lang="en-US" smtClean="0">
                <a:solidFill>
                  <a:prstClr val="black"/>
                </a:solidFill>
              </a:rPr>
              <a:t>5/9/2018</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3D7F88-9F45-1944-88F0-7E2044AE740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36692452"/>
      </p:ext>
    </p:extLst>
  </p:cSld>
  <p:clrMapOvr>
    <a:masterClrMapping/>
  </p:clrMapOvr>
  <p:transition advTm="8000">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BB39CA0-BD72-42DB-95D5-7BDCFF28E1F5}" type="datetime1">
              <a:rPr lang="en-US" smtClean="0">
                <a:solidFill>
                  <a:prstClr val="black"/>
                </a:solidFill>
              </a:rPr>
              <a:t>5/9/2018</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355F4D-BC50-5A4D-A709-FA69066C833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329035216"/>
      </p:ext>
    </p:extLst>
  </p:cSld>
  <p:clrMapOvr>
    <a:masterClrMapping/>
  </p:clrMapOvr>
  <p:transition advTm="8000">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637"/>
            <a:ext cx="7772797" cy="1362604"/>
          </a:xfrm>
        </p:spPr>
        <p:txBody>
          <a:bodyPr anchor="t"/>
          <a:lstStyle>
            <a:lvl1pPr algn="l">
              <a:defRPr sz="25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449"/>
            <a:ext cx="7772797" cy="1500188"/>
          </a:xfrm>
        </p:spPr>
        <p:txBody>
          <a:bodyPr anchor="b"/>
          <a:lstStyle>
            <a:lvl1pPr marL="0" indent="0">
              <a:buNone/>
              <a:defRPr sz="1300"/>
            </a:lvl1pPr>
            <a:lvl2pPr marL="285750" indent="0">
              <a:buNone/>
              <a:defRPr sz="1100"/>
            </a:lvl2pPr>
            <a:lvl3pPr marL="571500" indent="0">
              <a:buNone/>
              <a:defRPr sz="1000"/>
            </a:lvl3pPr>
            <a:lvl4pPr marL="857250" indent="0">
              <a:buNone/>
              <a:defRPr sz="900"/>
            </a:lvl4pPr>
            <a:lvl5pPr marL="1143000" indent="0">
              <a:buNone/>
              <a:defRPr sz="900"/>
            </a:lvl5pPr>
            <a:lvl6pPr marL="1428750" indent="0">
              <a:buNone/>
              <a:defRPr sz="900"/>
            </a:lvl6pPr>
            <a:lvl7pPr marL="1714500" indent="0">
              <a:buNone/>
              <a:defRPr sz="900"/>
            </a:lvl7pPr>
            <a:lvl8pPr marL="2000250" indent="0">
              <a:buNone/>
              <a:defRPr sz="900"/>
            </a:lvl8pPr>
            <a:lvl9pPr marL="2286000" indent="0">
              <a:buNone/>
              <a:defRPr sz="9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307C3E4-8FDE-4A71-BF55-673CD166E313}" type="datetime1">
              <a:rPr lang="en-US" smtClean="0">
                <a:solidFill>
                  <a:prstClr val="black"/>
                </a:solidFill>
              </a:rPr>
              <a:t>5/9/2018</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7B1B9-8476-8046-8D91-C85DB76F29E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02731405"/>
      </p:ext>
    </p:extLst>
  </p:cSld>
  <p:clrMapOvr>
    <a:masterClrMapping/>
  </p:clrMapOvr>
  <p:transition advTm="8000">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602" y="1981730"/>
            <a:ext cx="3838773" cy="4114271"/>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981730"/>
            <a:ext cx="3838774" cy="4114271"/>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FE209CA-B206-42FB-A46B-113BE6EA6DFA}" type="datetime1">
              <a:rPr lang="en-US" smtClean="0">
                <a:solidFill>
                  <a:prstClr val="black"/>
                </a:solidFill>
              </a:rPr>
              <a:t>5/9/2018</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815545-8D78-C04B-972C-7A2FAF6D95B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61889212"/>
      </p:ext>
    </p:extLst>
  </p:cSld>
  <p:clrMapOvr>
    <a:masterClrMapping/>
  </p:clrMapOvr>
  <p:transition advTm="8000">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00" y="275167"/>
            <a:ext cx="822920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399" y="1534583"/>
            <a:ext cx="4040188" cy="640292"/>
          </a:xfrm>
        </p:spPr>
        <p:txBody>
          <a:bodyPr anchor="b"/>
          <a:lstStyle>
            <a:lvl1pPr marL="0" indent="0">
              <a:buNone/>
              <a:defRPr sz="1500" b="1"/>
            </a:lvl1pPr>
            <a:lvl2pPr marL="285750" indent="0">
              <a:buNone/>
              <a:defRPr sz="1300" b="1"/>
            </a:lvl2pPr>
            <a:lvl3pPr marL="571500" indent="0">
              <a:buNone/>
              <a:defRPr sz="1100"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399" y="2174876"/>
            <a:ext cx="4040188" cy="3951552"/>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534583"/>
            <a:ext cx="4041180" cy="640292"/>
          </a:xfrm>
        </p:spPr>
        <p:txBody>
          <a:bodyPr anchor="b"/>
          <a:lstStyle>
            <a:lvl1pPr marL="0" indent="0">
              <a:buNone/>
              <a:defRPr sz="1500" b="1"/>
            </a:lvl1pPr>
            <a:lvl2pPr marL="285750" indent="0">
              <a:buNone/>
              <a:defRPr sz="1300" b="1"/>
            </a:lvl2pPr>
            <a:lvl3pPr marL="571500" indent="0">
              <a:buNone/>
              <a:defRPr sz="1100" b="1"/>
            </a:lvl3pPr>
            <a:lvl4pPr marL="857250" indent="0">
              <a:buNone/>
              <a:defRPr sz="1000" b="1"/>
            </a:lvl4pPr>
            <a:lvl5pPr marL="1143000" indent="0">
              <a:buNone/>
              <a:defRPr sz="1000" b="1"/>
            </a:lvl5pPr>
            <a:lvl6pPr marL="1428750" indent="0">
              <a:buNone/>
              <a:defRPr sz="1000" b="1"/>
            </a:lvl6pPr>
            <a:lvl7pPr marL="1714500" indent="0">
              <a:buNone/>
              <a:defRPr sz="1000" b="1"/>
            </a:lvl7pPr>
            <a:lvl8pPr marL="2000250" indent="0">
              <a:buNone/>
              <a:defRPr sz="1000" b="1"/>
            </a:lvl8pPr>
            <a:lvl9pPr marL="2286000"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2174876"/>
            <a:ext cx="4041180" cy="3951552"/>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8D61B7F-46A4-4934-87C7-1A9545580B7E}" type="datetime1">
              <a:rPr lang="en-US" smtClean="0">
                <a:solidFill>
                  <a:prstClr val="black"/>
                </a:solidFill>
              </a:rPr>
              <a:t>5/9/2018</a:t>
            </a:fld>
            <a:endParaRPr lang="en-US" dirty="0">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89A982-A676-C448-9A19-AC212980ED13}"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625917807"/>
      </p:ext>
    </p:extLst>
  </p:cSld>
  <p:clrMapOvr>
    <a:masterClrMapping/>
  </p:clrMapOvr>
  <p:transition advTm="8000">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31300AC-E153-481E-AC8E-BEEB2B86F812}" type="datetime1">
              <a:rPr lang="en-US" smtClean="0">
                <a:solidFill>
                  <a:prstClr val="black"/>
                </a:solidFill>
              </a:rPr>
              <a:t>5/9/2018</a:t>
            </a:fld>
            <a:endParaRPr 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863F89C-472A-2A49-B1A1-14970CB8C80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43566852"/>
      </p:ext>
    </p:extLst>
  </p:cSld>
  <p:clrMapOvr>
    <a:masterClrMapping/>
  </p:clrMapOvr>
  <p:transition advTm="8000">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B961751-7570-4B20-99BF-3D33D73D0F07}" type="datetime1">
              <a:rPr lang="en-US" smtClean="0">
                <a:solidFill>
                  <a:prstClr val="black"/>
                </a:solidFill>
              </a:rPr>
              <a:t>5/9/2018</a:t>
            </a:fld>
            <a:endParaRPr lang="en-US" dirty="0">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346BFEF-AB38-0044-AD75-362B8ACB70F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70444744"/>
      </p:ext>
    </p:extLst>
  </p:cSld>
  <p:clrMapOvr>
    <a:masterClrMapping/>
  </p:clrMapOvr>
  <p:transition advTm="8000">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72522"/>
            <a:ext cx="3008313" cy="1162844"/>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3574852" y="272521"/>
            <a:ext cx="5111750" cy="5853907"/>
          </a:xfrm>
        </p:spPr>
        <p:txBody>
          <a:bodyPr/>
          <a:lstStyle>
            <a:lvl1pPr>
              <a:defRPr sz="20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435366"/>
            <a:ext cx="3008313" cy="4691063"/>
          </a:xfrm>
        </p:spPr>
        <p:txBody>
          <a:bodyPr/>
          <a:lstStyle>
            <a:lvl1pPr marL="0" indent="0">
              <a:buNone/>
              <a:defRPr sz="900"/>
            </a:lvl1pPr>
            <a:lvl2pPr marL="285750" indent="0">
              <a:buNone/>
              <a:defRPr sz="800"/>
            </a:lvl2pPr>
            <a:lvl3pPr marL="571500" indent="0">
              <a:buNone/>
              <a:defRPr sz="600"/>
            </a:lvl3pPr>
            <a:lvl4pPr marL="857250" indent="0">
              <a:buNone/>
              <a:defRPr sz="600"/>
            </a:lvl4pPr>
            <a:lvl5pPr marL="1143000" indent="0">
              <a:buNone/>
              <a:defRPr sz="600"/>
            </a:lvl5pPr>
            <a:lvl6pPr marL="1428750" indent="0">
              <a:buNone/>
              <a:defRPr sz="600"/>
            </a:lvl6pPr>
            <a:lvl7pPr marL="1714500" indent="0">
              <a:buNone/>
              <a:defRPr sz="600"/>
            </a:lvl7pPr>
            <a:lvl8pPr marL="2000250" indent="0">
              <a:buNone/>
              <a:defRPr sz="600"/>
            </a:lvl8pPr>
            <a:lvl9pPr marL="2286000" indent="0">
              <a:buNone/>
              <a:defRPr sz="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D9E803B-6D57-42EE-8E66-1DCF28A873B2}" type="datetime1">
              <a:rPr lang="en-US" smtClean="0">
                <a:solidFill>
                  <a:prstClr val="black"/>
                </a:solidFill>
              </a:rPr>
              <a:t>5/9/2018</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C74EA92-3B36-8A41-9F92-051F0111AA7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68262036"/>
      </p:ext>
    </p:extLst>
  </p:cSld>
  <p:clrMapOvr>
    <a:masterClrMapping/>
  </p:clrMapOvr>
  <p:transition advTm="8000">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2" y="4800865"/>
            <a:ext cx="5486797" cy="566208"/>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791892" y="612511"/>
            <a:ext cx="5486797" cy="4115593"/>
          </a:xfrm>
        </p:spPr>
        <p:txBody>
          <a:bodyPr/>
          <a:lstStyle>
            <a:lvl1pPr marL="0" indent="0">
              <a:buNone/>
              <a:defRPr sz="2000"/>
            </a:lvl1pPr>
            <a:lvl2pPr marL="285750" indent="0">
              <a:buNone/>
              <a:defRPr sz="1800"/>
            </a:lvl2pPr>
            <a:lvl3pPr marL="571500" indent="0">
              <a:buNone/>
              <a:defRPr sz="1500"/>
            </a:lvl3pPr>
            <a:lvl4pPr marL="857250" indent="0">
              <a:buNone/>
              <a:defRPr sz="1300"/>
            </a:lvl4pPr>
            <a:lvl5pPr marL="1143000" indent="0">
              <a:buNone/>
              <a:defRPr sz="1300"/>
            </a:lvl5pPr>
            <a:lvl6pPr marL="1428750" indent="0">
              <a:buNone/>
              <a:defRPr sz="1300"/>
            </a:lvl6pPr>
            <a:lvl7pPr marL="1714500" indent="0">
              <a:buNone/>
              <a:defRPr sz="1300"/>
            </a:lvl7pPr>
            <a:lvl8pPr marL="2000250" indent="0">
              <a:buNone/>
              <a:defRPr sz="1300"/>
            </a:lvl8pPr>
            <a:lvl9pPr marL="2286000" indent="0">
              <a:buNone/>
              <a:defRPr sz="13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1791892" y="5367073"/>
            <a:ext cx="5486797" cy="805656"/>
          </a:xfrm>
        </p:spPr>
        <p:txBody>
          <a:bodyPr/>
          <a:lstStyle>
            <a:lvl1pPr marL="0" indent="0">
              <a:buNone/>
              <a:defRPr sz="900"/>
            </a:lvl1pPr>
            <a:lvl2pPr marL="285750" indent="0">
              <a:buNone/>
              <a:defRPr sz="800"/>
            </a:lvl2pPr>
            <a:lvl3pPr marL="571500" indent="0">
              <a:buNone/>
              <a:defRPr sz="600"/>
            </a:lvl3pPr>
            <a:lvl4pPr marL="857250" indent="0">
              <a:buNone/>
              <a:defRPr sz="600"/>
            </a:lvl4pPr>
            <a:lvl5pPr marL="1143000" indent="0">
              <a:buNone/>
              <a:defRPr sz="600"/>
            </a:lvl5pPr>
            <a:lvl6pPr marL="1428750" indent="0">
              <a:buNone/>
              <a:defRPr sz="600"/>
            </a:lvl6pPr>
            <a:lvl7pPr marL="1714500" indent="0">
              <a:buNone/>
              <a:defRPr sz="600"/>
            </a:lvl7pPr>
            <a:lvl8pPr marL="2000250" indent="0">
              <a:buNone/>
              <a:defRPr sz="600"/>
            </a:lvl8pPr>
            <a:lvl9pPr marL="2286000" indent="0">
              <a:buNone/>
              <a:defRPr sz="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BB6C086-4278-4100-B11A-B5EF8E0A924A}" type="datetime1">
              <a:rPr lang="en-US" smtClean="0">
                <a:solidFill>
                  <a:prstClr val="black"/>
                </a:solidFill>
              </a:rPr>
              <a:t>5/9/2018</a:t>
            </a:fld>
            <a:endParaRPr lang="en-US" dirty="0">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BF6F02-095A-3940-BDC4-D114C831C8E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810795690"/>
      </p:ext>
    </p:extLst>
  </p:cSld>
  <p:clrMapOvr>
    <a:masterClrMapping/>
  </p:clrMapOvr>
  <p:transition advTm="8000">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4A531CD-0293-4A33-9F2D-BFD6D7EAE7A6}" type="datetime1">
              <a:rPr lang="en-US" smtClean="0">
                <a:solidFill>
                  <a:prstClr val="black"/>
                </a:solidFill>
              </a:rPr>
              <a:t>5/9/2018</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B572D5-AF94-874A-B6F3-50A277AC384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716850930"/>
      </p:ext>
    </p:extLst>
  </p:cSld>
  <p:clrMapOvr>
    <a:masterClrMapping/>
  </p:clrMapOvr>
  <p:transition advTm="8000">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6"/>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AE3514-CDBA-4035-AE9F-13E73C8433D2}" type="datetime1">
              <a:rPr lang="en-US" smtClean="0"/>
              <a:t>5/9/2018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A9F304-083B-4DB0-8FC1-88DD66C3017C}"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697" y="609866"/>
            <a:ext cx="1942703" cy="54861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602" y="609866"/>
            <a:ext cx="5734844" cy="5486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9E351F0-4B60-4C70-B1D7-92CBCD189226}" type="datetime1">
              <a:rPr lang="en-US" smtClean="0">
                <a:solidFill>
                  <a:prstClr val="black"/>
                </a:solidFill>
              </a:rPr>
              <a:t>5/9/2018</a:t>
            </a:fld>
            <a:endParaRPr 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313B35-953E-DE46-9320-A0D58287A92F}"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08125646"/>
      </p:ext>
    </p:extLst>
  </p:cSld>
  <p:clrMapOvr>
    <a:masterClrMapping/>
  </p:clrMapOvr>
  <p:transition advTm="8000">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8A7501-90EC-4999-967E-BEC1E5DCAD70}" type="datetime1">
              <a:rPr lang="en-US" smtClean="0"/>
              <a:t>5/9/2018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FA5DF3-C617-47B2-A904-5FEE1810BE7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62FF33-633E-494F-952D-D2EEBA79CEE7}" type="datetime1">
              <a:rPr lang="en-US" smtClean="0"/>
              <a:t>5/9/2018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DE49253-6D95-4874-91C9-950C02B2825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71714"/>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592DEC9-84EF-4909-B0D2-A5A8400168DC}" type="datetime1">
              <a:rPr lang="en-US" smtClean="0"/>
              <a:t>5/9/2018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63702D5-28B3-4D21-A37E-E97FA56C0C8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49818"/>
            <a:ext cx="8229600" cy="1143000"/>
          </a:xfr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10204"/>
            <a:ext cx="3008313" cy="62489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10205"/>
            <a:ext cx="5111750" cy="53159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099"/>
            <a:ext cx="3008313" cy="4691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76244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546587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151480B8-8C9F-4DF0-9897-061567A169D4}" type="datetime1">
              <a:rPr lang="en-US" smtClean="0"/>
              <a:t>5/9/2018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F765F55D-85DA-47AE-A127-BD0F0F686F4E}" type="slidenum">
              <a:rPr lang="en-US"/>
              <a:pPr>
                <a:defRPr/>
              </a:pPr>
              <a:t>‹#›</a:t>
            </a:fld>
            <a:endParaRPr lang="en-US" dirty="0"/>
          </a:p>
        </p:txBody>
      </p:sp>
      <p:pic>
        <p:nvPicPr>
          <p:cNvPr id="3079" name="Picture 1"/>
          <p:cNvPicPr>
            <a:picLocks noChangeAspect="1"/>
          </p:cNvPicPr>
          <p:nvPr/>
        </p:nvPicPr>
        <p:blipFill>
          <a:blip r:embed="rId11"/>
          <a:srcRect/>
          <a:stretch>
            <a:fillRect/>
          </a:stretch>
        </p:blipFill>
        <p:spPr bwMode="auto">
          <a:xfrm>
            <a:off x="0" y="0"/>
            <a:ext cx="913765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0"/>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0"/>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0"/>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603" y="609865"/>
            <a:ext cx="777279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1639" tIns="40819" rIns="81639" bIns="40819"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603" y="1981730"/>
            <a:ext cx="7772797" cy="411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1639" tIns="40819" rIns="81639" bIns="408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685602" y="6248137"/>
            <a:ext cx="1905000" cy="457729"/>
          </a:xfrm>
          <a:prstGeom prst="rect">
            <a:avLst/>
          </a:prstGeom>
          <a:noFill/>
          <a:ln w="9525">
            <a:noFill/>
            <a:miter lim="800000"/>
            <a:headEnd/>
            <a:tailEnd/>
          </a:ln>
        </p:spPr>
        <p:txBody>
          <a:bodyPr vert="horz" wrap="square" lIns="81639" tIns="40819" rIns="81639" bIns="40819" numCol="1" anchor="t" anchorCtr="0" compatLnSpc="1">
            <a:prstTxWarp prst="textNoShape">
              <a:avLst/>
            </a:prstTxWarp>
          </a:bodyPr>
          <a:lstStyle>
            <a:lvl1pPr>
              <a:defRPr sz="1300">
                <a:latin typeface="Arial" pitchFamily="-106" charset="-52"/>
                <a:ea typeface="ＭＳ Ｐゴシック" pitchFamily="1" charset="-128"/>
                <a:cs typeface="ＭＳ Ｐゴシック" pitchFamily="1" charset="-128"/>
              </a:defRPr>
            </a:lvl1pPr>
          </a:lstStyle>
          <a:p>
            <a:pPr defTabSz="914400" eaLnBrk="0" hangingPunct="0">
              <a:defRPr/>
            </a:pPr>
            <a:fld id="{063BD5E6-42E3-4A9E-B1D3-AA9F3FFA73BE}" type="datetime1">
              <a:rPr lang="en-US" smtClean="0">
                <a:solidFill>
                  <a:prstClr val="black"/>
                </a:solidFill>
              </a:rPr>
              <a:t>5/9/2018</a:t>
            </a:fld>
            <a:endParaRPr lang="en-US" dirty="0">
              <a:solidFill>
                <a:prstClr val="black"/>
              </a:solidFill>
            </a:endParaRPr>
          </a:p>
        </p:txBody>
      </p:sp>
      <p:sp>
        <p:nvSpPr>
          <p:cNvPr id="1029" name="Rectangle 5"/>
          <p:cNvSpPr>
            <a:spLocks noGrp="1" noChangeArrowheads="1"/>
          </p:cNvSpPr>
          <p:nvPr>
            <p:ph type="ftr" sz="quarter" idx="3"/>
          </p:nvPr>
        </p:nvSpPr>
        <p:spPr bwMode="auto">
          <a:xfrm>
            <a:off x="3124400" y="6248137"/>
            <a:ext cx="2895203" cy="457729"/>
          </a:xfrm>
          <a:prstGeom prst="rect">
            <a:avLst/>
          </a:prstGeom>
          <a:noFill/>
          <a:ln w="9525">
            <a:noFill/>
            <a:miter lim="800000"/>
            <a:headEnd/>
            <a:tailEnd/>
          </a:ln>
        </p:spPr>
        <p:txBody>
          <a:bodyPr vert="horz" wrap="square" lIns="81639" tIns="40819" rIns="81639" bIns="40819" numCol="1" anchor="t" anchorCtr="0" compatLnSpc="1">
            <a:prstTxWarp prst="textNoShape">
              <a:avLst/>
            </a:prstTxWarp>
          </a:bodyPr>
          <a:lstStyle>
            <a:lvl1pPr algn="ctr">
              <a:defRPr sz="1300">
                <a:latin typeface="Arial" pitchFamily="-106" charset="-52"/>
                <a:ea typeface="ＭＳ Ｐゴシック" pitchFamily="1" charset="-128"/>
                <a:cs typeface="ＭＳ Ｐゴシック" pitchFamily="1" charset="-128"/>
              </a:defRPr>
            </a:lvl1pPr>
          </a:lstStyle>
          <a:p>
            <a:pPr defTabSz="914400" eaLnBrk="0" hangingPunct="0">
              <a:defRPr/>
            </a:pPr>
            <a:endParaRPr lang="en-US" dirty="0">
              <a:solidFill>
                <a:prstClr val="black"/>
              </a:solidFill>
            </a:endParaRPr>
          </a:p>
        </p:txBody>
      </p:sp>
      <p:sp>
        <p:nvSpPr>
          <p:cNvPr id="1030" name="Rectangle 6"/>
          <p:cNvSpPr>
            <a:spLocks noGrp="1" noChangeArrowheads="1"/>
          </p:cNvSpPr>
          <p:nvPr>
            <p:ph type="sldNum" sz="quarter" idx="4"/>
          </p:nvPr>
        </p:nvSpPr>
        <p:spPr bwMode="auto">
          <a:xfrm>
            <a:off x="6553399" y="6248137"/>
            <a:ext cx="1905000" cy="457729"/>
          </a:xfrm>
          <a:prstGeom prst="rect">
            <a:avLst/>
          </a:prstGeom>
          <a:noFill/>
          <a:ln w="9525">
            <a:noFill/>
            <a:miter lim="800000"/>
            <a:headEnd/>
            <a:tailEnd/>
          </a:ln>
        </p:spPr>
        <p:txBody>
          <a:bodyPr vert="horz" wrap="square" lIns="81639" tIns="40819" rIns="81639" bIns="40819" numCol="1" anchor="t" anchorCtr="0" compatLnSpc="1">
            <a:prstTxWarp prst="textNoShape">
              <a:avLst/>
            </a:prstTxWarp>
          </a:bodyPr>
          <a:lstStyle>
            <a:lvl1pPr algn="r">
              <a:defRPr sz="1300" smtClean="0"/>
            </a:lvl1pPr>
          </a:lstStyle>
          <a:p>
            <a:pPr defTabSz="914400" eaLnBrk="0" hangingPunct="0">
              <a:defRPr/>
            </a:pPr>
            <a:fld id="{9D4E09F1-8CD8-7A4D-AE20-AC96CC6D4E92}" type="slidenum">
              <a:rPr lang="en-US">
                <a:solidFill>
                  <a:prstClr val="black"/>
                </a:solidFill>
                <a:latin typeface="Arial" charset="0"/>
                <a:ea typeface="ＭＳ Ｐゴシック" charset="0"/>
              </a:rPr>
              <a:pPr defTabSz="914400" eaLnBrk="0" hangingPunct="0">
                <a:defRPr/>
              </a:pPr>
              <a:t>‹#›</a:t>
            </a:fld>
            <a:endParaRPr lang="en-US" dirty="0">
              <a:solidFill>
                <a:prstClr val="black"/>
              </a:solidFill>
              <a:latin typeface="Arial" charset="0"/>
              <a:ea typeface="ＭＳ Ｐゴシック" charset="0"/>
            </a:endParaRPr>
          </a:p>
        </p:txBody>
      </p:sp>
    </p:spTree>
    <p:extLst>
      <p:ext uri="{BB962C8B-B14F-4D97-AF65-F5344CB8AC3E}">
        <p14:creationId xmlns:p14="http://schemas.microsoft.com/office/powerpoint/2010/main" val="538964908"/>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ransition advTm="8000">
    <p:circle/>
  </p:transition>
  <p:timing>
    <p:tnLst>
      <p:par>
        <p:cTn id="1" dur="indefinite" restart="never" nodeType="tmRoot"/>
      </p:par>
    </p:tnLst>
  </p:timing>
  <p:hf hdr="0" ftr="0" dt="0"/>
  <p:txStyles>
    <p:titleStyle>
      <a:lvl1pPr algn="ctr" defTabSz="816571" rtl="0" eaLnBrk="1" fontAlgn="base" hangingPunct="1">
        <a:spcBef>
          <a:spcPct val="0"/>
        </a:spcBef>
        <a:spcAft>
          <a:spcPct val="0"/>
        </a:spcAft>
        <a:defRPr sz="3900">
          <a:solidFill>
            <a:schemeClr val="tx2"/>
          </a:solidFill>
          <a:latin typeface="+mj-lt"/>
          <a:ea typeface="+mj-ea"/>
          <a:cs typeface="ＭＳ Ｐゴシック" charset="-128"/>
        </a:defRPr>
      </a:lvl1pPr>
      <a:lvl2pPr algn="ctr" defTabSz="816571" rtl="0" eaLnBrk="1" fontAlgn="base" hangingPunct="1">
        <a:spcBef>
          <a:spcPct val="0"/>
        </a:spcBef>
        <a:spcAft>
          <a:spcPct val="0"/>
        </a:spcAft>
        <a:defRPr sz="3900">
          <a:solidFill>
            <a:schemeClr val="tx2"/>
          </a:solidFill>
          <a:latin typeface="Arial" charset="0"/>
          <a:ea typeface="ＭＳ Ｐゴシック" pitchFamily="1" charset="-128"/>
          <a:cs typeface="ＭＳ Ｐゴシック" charset="-128"/>
        </a:defRPr>
      </a:lvl2pPr>
      <a:lvl3pPr algn="ctr" defTabSz="816571" rtl="0" eaLnBrk="1" fontAlgn="base" hangingPunct="1">
        <a:spcBef>
          <a:spcPct val="0"/>
        </a:spcBef>
        <a:spcAft>
          <a:spcPct val="0"/>
        </a:spcAft>
        <a:defRPr sz="3900">
          <a:solidFill>
            <a:schemeClr val="tx2"/>
          </a:solidFill>
          <a:latin typeface="Arial" charset="0"/>
          <a:ea typeface="ＭＳ Ｐゴシック" pitchFamily="1" charset="-128"/>
          <a:cs typeface="ＭＳ Ｐゴシック" charset="-128"/>
        </a:defRPr>
      </a:lvl3pPr>
      <a:lvl4pPr algn="ctr" defTabSz="816571" rtl="0" eaLnBrk="1" fontAlgn="base" hangingPunct="1">
        <a:spcBef>
          <a:spcPct val="0"/>
        </a:spcBef>
        <a:spcAft>
          <a:spcPct val="0"/>
        </a:spcAft>
        <a:defRPr sz="3900">
          <a:solidFill>
            <a:schemeClr val="tx2"/>
          </a:solidFill>
          <a:latin typeface="Arial" charset="0"/>
          <a:ea typeface="ＭＳ Ｐゴシック" pitchFamily="1" charset="-128"/>
          <a:cs typeface="ＭＳ Ｐゴシック" charset="-128"/>
        </a:defRPr>
      </a:lvl4pPr>
      <a:lvl5pPr algn="ctr" defTabSz="816571" rtl="0" eaLnBrk="1" fontAlgn="base" hangingPunct="1">
        <a:spcBef>
          <a:spcPct val="0"/>
        </a:spcBef>
        <a:spcAft>
          <a:spcPct val="0"/>
        </a:spcAft>
        <a:defRPr sz="3900">
          <a:solidFill>
            <a:schemeClr val="tx2"/>
          </a:solidFill>
          <a:latin typeface="Arial" charset="0"/>
          <a:ea typeface="ＭＳ Ｐゴシック" pitchFamily="1" charset="-128"/>
          <a:cs typeface="ＭＳ Ｐゴシック" charset="-128"/>
        </a:defRPr>
      </a:lvl5pPr>
      <a:lvl6pPr marL="285750" algn="ctr" defTabSz="816571" rtl="0" eaLnBrk="1" fontAlgn="base" hangingPunct="1">
        <a:spcBef>
          <a:spcPct val="0"/>
        </a:spcBef>
        <a:spcAft>
          <a:spcPct val="0"/>
        </a:spcAft>
        <a:defRPr sz="3900">
          <a:solidFill>
            <a:schemeClr val="tx2"/>
          </a:solidFill>
          <a:latin typeface="Arial" charset="0"/>
          <a:ea typeface="ＭＳ Ｐゴシック" pitchFamily="1" charset="-128"/>
        </a:defRPr>
      </a:lvl6pPr>
      <a:lvl7pPr marL="571500" algn="ctr" defTabSz="816571" rtl="0" eaLnBrk="1" fontAlgn="base" hangingPunct="1">
        <a:spcBef>
          <a:spcPct val="0"/>
        </a:spcBef>
        <a:spcAft>
          <a:spcPct val="0"/>
        </a:spcAft>
        <a:defRPr sz="3900">
          <a:solidFill>
            <a:schemeClr val="tx2"/>
          </a:solidFill>
          <a:latin typeface="Arial" charset="0"/>
          <a:ea typeface="ＭＳ Ｐゴシック" pitchFamily="1" charset="-128"/>
        </a:defRPr>
      </a:lvl7pPr>
      <a:lvl8pPr marL="857250" algn="ctr" defTabSz="816571" rtl="0" eaLnBrk="1" fontAlgn="base" hangingPunct="1">
        <a:spcBef>
          <a:spcPct val="0"/>
        </a:spcBef>
        <a:spcAft>
          <a:spcPct val="0"/>
        </a:spcAft>
        <a:defRPr sz="3900">
          <a:solidFill>
            <a:schemeClr val="tx2"/>
          </a:solidFill>
          <a:latin typeface="Arial" charset="0"/>
          <a:ea typeface="ＭＳ Ｐゴシック" pitchFamily="1" charset="-128"/>
        </a:defRPr>
      </a:lvl8pPr>
      <a:lvl9pPr marL="1143000" algn="ctr" defTabSz="816571" rtl="0" eaLnBrk="1" fontAlgn="base" hangingPunct="1">
        <a:spcBef>
          <a:spcPct val="0"/>
        </a:spcBef>
        <a:spcAft>
          <a:spcPct val="0"/>
        </a:spcAft>
        <a:defRPr sz="3900">
          <a:solidFill>
            <a:schemeClr val="tx2"/>
          </a:solidFill>
          <a:latin typeface="Arial" charset="0"/>
          <a:ea typeface="ＭＳ Ｐゴシック" pitchFamily="1" charset="-128"/>
        </a:defRPr>
      </a:lvl9pPr>
    </p:titleStyle>
    <p:bodyStyle>
      <a:lvl1pPr marL="306586" indent="-306586" algn="l" defTabSz="816571" rtl="0" eaLnBrk="1" fontAlgn="base" hangingPunct="1">
        <a:spcBef>
          <a:spcPct val="20000"/>
        </a:spcBef>
        <a:spcAft>
          <a:spcPct val="0"/>
        </a:spcAft>
        <a:buChar char="•"/>
        <a:defRPr sz="2900">
          <a:solidFill>
            <a:schemeClr val="tx1"/>
          </a:solidFill>
          <a:latin typeface="+mn-lt"/>
          <a:ea typeface="+mn-ea"/>
          <a:cs typeface="ＭＳ Ｐゴシック" charset="-128"/>
        </a:defRPr>
      </a:lvl1pPr>
      <a:lvl2pPr marL="663774" indent="-255984" algn="l" defTabSz="816571" rtl="0" eaLnBrk="1" fontAlgn="base" hangingPunct="1">
        <a:spcBef>
          <a:spcPct val="20000"/>
        </a:spcBef>
        <a:spcAft>
          <a:spcPct val="0"/>
        </a:spcAft>
        <a:buChar char="–"/>
        <a:defRPr sz="2500">
          <a:solidFill>
            <a:schemeClr val="tx1"/>
          </a:solidFill>
          <a:latin typeface="+mn-lt"/>
          <a:ea typeface="+mn-ea"/>
          <a:cs typeface="ＭＳ Ｐゴシック" charset="0"/>
        </a:defRPr>
      </a:lvl2pPr>
      <a:lvl3pPr marL="1020961" indent="-204391" algn="l" defTabSz="816571" rtl="0" eaLnBrk="1" fontAlgn="base" hangingPunct="1">
        <a:spcBef>
          <a:spcPct val="20000"/>
        </a:spcBef>
        <a:spcAft>
          <a:spcPct val="0"/>
        </a:spcAft>
        <a:buChar char="•"/>
        <a:defRPr sz="2100">
          <a:solidFill>
            <a:schemeClr val="tx1"/>
          </a:solidFill>
          <a:latin typeface="+mn-lt"/>
          <a:ea typeface="Geneva" pitchFamily="-106" charset="-128"/>
          <a:cs typeface="Geneva" pitchFamily="-106" charset="-128"/>
        </a:defRPr>
      </a:lvl3pPr>
      <a:lvl4pPr marL="1428750" indent="-204391" algn="l" defTabSz="816571" rtl="0" eaLnBrk="1" fontAlgn="base" hangingPunct="1">
        <a:spcBef>
          <a:spcPct val="20000"/>
        </a:spcBef>
        <a:spcAft>
          <a:spcPct val="0"/>
        </a:spcAft>
        <a:buChar char="–"/>
        <a:defRPr sz="1800">
          <a:solidFill>
            <a:schemeClr val="tx1"/>
          </a:solidFill>
          <a:latin typeface="+mn-lt"/>
          <a:ea typeface="Geneva" pitchFamily="-106" charset="-128"/>
        </a:defRPr>
      </a:lvl4pPr>
      <a:lvl5pPr marL="1836539" indent="-203399" algn="l" defTabSz="816571" rtl="0" eaLnBrk="1" fontAlgn="base" hangingPunct="1">
        <a:spcBef>
          <a:spcPct val="20000"/>
        </a:spcBef>
        <a:spcAft>
          <a:spcPct val="0"/>
        </a:spcAft>
        <a:buChar char="»"/>
        <a:defRPr sz="1800">
          <a:solidFill>
            <a:schemeClr val="tx1"/>
          </a:solidFill>
          <a:latin typeface="+mn-lt"/>
          <a:ea typeface="Geneva" pitchFamily="-106" charset="-128"/>
        </a:defRPr>
      </a:lvl5pPr>
      <a:lvl6pPr marL="2122289" indent="-203399" algn="l" defTabSz="816571" rtl="0" eaLnBrk="1" fontAlgn="base" hangingPunct="1">
        <a:spcBef>
          <a:spcPct val="20000"/>
        </a:spcBef>
        <a:spcAft>
          <a:spcPct val="0"/>
        </a:spcAft>
        <a:buChar char="»"/>
        <a:defRPr sz="1800">
          <a:solidFill>
            <a:schemeClr val="tx1"/>
          </a:solidFill>
          <a:latin typeface="+mn-lt"/>
          <a:ea typeface="+mn-ea"/>
        </a:defRPr>
      </a:lvl6pPr>
      <a:lvl7pPr marL="2408039" indent="-203399" algn="l" defTabSz="816571" rtl="0" eaLnBrk="1" fontAlgn="base" hangingPunct="1">
        <a:spcBef>
          <a:spcPct val="20000"/>
        </a:spcBef>
        <a:spcAft>
          <a:spcPct val="0"/>
        </a:spcAft>
        <a:buChar char="»"/>
        <a:defRPr sz="1800">
          <a:solidFill>
            <a:schemeClr val="tx1"/>
          </a:solidFill>
          <a:latin typeface="+mn-lt"/>
          <a:ea typeface="+mn-ea"/>
        </a:defRPr>
      </a:lvl7pPr>
      <a:lvl8pPr marL="2693789" indent="-203399" algn="l" defTabSz="816571" rtl="0" eaLnBrk="1" fontAlgn="base" hangingPunct="1">
        <a:spcBef>
          <a:spcPct val="20000"/>
        </a:spcBef>
        <a:spcAft>
          <a:spcPct val="0"/>
        </a:spcAft>
        <a:buChar char="»"/>
        <a:defRPr sz="1800">
          <a:solidFill>
            <a:schemeClr val="tx1"/>
          </a:solidFill>
          <a:latin typeface="+mn-lt"/>
          <a:ea typeface="+mn-ea"/>
        </a:defRPr>
      </a:lvl8pPr>
      <a:lvl9pPr marL="2979539" indent="-203399" algn="l" defTabSz="816571" rtl="0" eaLnBrk="1" fontAlgn="base" hangingPunct="1">
        <a:spcBef>
          <a:spcPct val="20000"/>
        </a:spcBef>
        <a:spcAft>
          <a:spcPct val="0"/>
        </a:spcAft>
        <a:buChar char="»"/>
        <a:defRPr sz="1800">
          <a:solidFill>
            <a:schemeClr val="tx1"/>
          </a:solidFill>
          <a:latin typeface="+mn-lt"/>
          <a:ea typeface="+mn-ea"/>
        </a:defRPr>
      </a:lvl9pPr>
    </p:bodyStyle>
    <p:otherStyle>
      <a:defPPr>
        <a:defRPr lang="en-US"/>
      </a:defPPr>
      <a:lvl1pPr marL="0" algn="l" defTabSz="571500" rtl="0" eaLnBrk="1" latinLnBrk="0" hangingPunct="1">
        <a:defRPr sz="1100" kern="1200">
          <a:solidFill>
            <a:schemeClr val="tx1"/>
          </a:solidFill>
          <a:latin typeface="+mn-lt"/>
          <a:ea typeface="+mn-ea"/>
          <a:cs typeface="+mn-cs"/>
        </a:defRPr>
      </a:lvl1pPr>
      <a:lvl2pPr marL="285750" algn="l" defTabSz="571500" rtl="0" eaLnBrk="1" latinLnBrk="0" hangingPunct="1">
        <a:defRPr sz="1100" kern="1200">
          <a:solidFill>
            <a:schemeClr val="tx1"/>
          </a:solidFill>
          <a:latin typeface="+mn-lt"/>
          <a:ea typeface="+mn-ea"/>
          <a:cs typeface="+mn-cs"/>
        </a:defRPr>
      </a:lvl2pPr>
      <a:lvl3pPr marL="571500" algn="l" defTabSz="571500" rtl="0" eaLnBrk="1" latinLnBrk="0" hangingPunct="1">
        <a:defRPr sz="1100" kern="1200">
          <a:solidFill>
            <a:schemeClr val="tx1"/>
          </a:solidFill>
          <a:latin typeface="+mn-lt"/>
          <a:ea typeface="+mn-ea"/>
          <a:cs typeface="+mn-cs"/>
        </a:defRPr>
      </a:lvl3pPr>
      <a:lvl4pPr marL="857250" algn="l" defTabSz="571500" rtl="0" eaLnBrk="1" latinLnBrk="0" hangingPunct="1">
        <a:defRPr sz="1100" kern="1200">
          <a:solidFill>
            <a:schemeClr val="tx1"/>
          </a:solidFill>
          <a:latin typeface="+mn-lt"/>
          <a:ea typeface="+mn-ea"/>
          <a:cs typeface="+mn-cs"/>
        </a:defRPr>
      </a:lvl4pPr>
      <a:lvl5pPr marL="1143000" algn="l" defTabSz="571500" rtl="0" eaLnBrk="1" latinLnBrk="0" hangingPunct="1">
        <a:defRPr sz="1100" kern="1200">
          <a:solidFill>
            <a:schemeClr val="tx1"/>
          </a:solidFill>
          <a:latin typeface="+mn-lt"/>
          <a:ea typeface="+mn-ea"/>
          <a:cs typeface="+mn-cs"/>
        </a:defRPr>
      </a:lvl5pPr>
      <a:lvl6pPr marL="1428750" algn="l" defTabSz="571500" rtl="0" eaLnBrk="1" latinLnBrk="0" hangingPunct="1">
        <a:defRPr sz="1100" kern="1200">
          <a:solidFill>
            <a:schemeClr val="tx1"/>
          </a:solidFill>
          <a:latin typeface="+mn-lt"/>
          <a:ea typeface="+mn-ea"/>
          <a:cs typeface="+mn-cs"/>
        </a:defRPr>
      </a:lvl6pPr>
      <a:lvl7pPr marL="1714500" algn="l" defTabSz="571500" rtl="0" eaLnBrk="1" latinLnBrk="0" hangingPunct="1">
        <a:defRPr sz="1100" kern="1200">
          <a:solidFill>
            <a:schemeClr val="tx1"/>
          </a:solidFill>
          <a:latin typeface="+mn-lt"/>
          <a:ea typeface="+mn-ea"/>
          <a:cs typeface="+mn-cs"/>
        </a:defRPr>
      </a:lvl7pPr>
      <a:lvl8pPr marL="2000250" algn="l" defTabSz="571500" rtl="0" eaLnBrk="1" latinLnBrk="0" hangingPunct="1">
        <a:defRPr sz="1100" kern="1200">
          <a:solidFill>
            <a:schemeClr val="tx1"/>
          </a:solidFill>
          <a:latin typeface="+mn-lt"/>
          <a:ea typeface="+mn-ea"/>
          <a:cs typeface="+mn-cs"/>
        </a:defRPr>
      </a:lvl8pPr>
      <a:lvl9pPr marL="2286000" algn="l" defTabSz="571500"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103418" y="4926183"/>
            <a:ext cx="591608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ヒラギノ角ゴ Pro W3" charset="0"/>
                <a:cs typeface="ヒラギノ角ゴ Pro W3" charset="0"/>
              </a:defRPr>
            </a:lvl1pPr>
            <a:lvl2pPr marL="742950" indent="-285750">
              <a:defRPr>
                <a:solidFill>
                  <a:schemeClr val="tx1"/>
                </a:solidFill>
                <a:latin typeface="Calibri" charset="0"/>
                <a:ea typeface="ヒラギノ角ゴ Pro W3" charset="0"/>
                <a:cs typeface="ヒラギノ角ゴ Pro W3" charset="0"/>
              </a:defRPr>
            </a:lvl2pPr>
            <a:lvl3pPr marL="1143000" indent="-228600">
              <a:defRPr>
                <a:solidFill>
                  <a:schemeClr val="tx1"/>
                </a:solidFill>
                <a:latin typeface="Calibri" charset="0"/>
                <a:ea typeface="ヒラギノ角ゴ Pro W3" charset="0"/>
                <a:cs typeface="ヒラギノ角ゴ Pro W3" charset="0"/>
              </a:defRPr>
            </a:lvl3pPr>
            <a:lvl4pPr marL="1600200" indent="-228600">
              <a:defRPr>
                <a:solidFill>
                  <a:schemeClr val="tx1"/>
                </a:solidFill>
                <a:latin typeface="Calibri" charset="0"/>
                <a:ea typeface="ヒラギノ角ゴ Pro W3" charset="0"/>
                <a:cs typeface="ヒラギノ角ゴ Pro W3" charset="0"/>
              </a:defRPr>
            </a:lvl4pPr>
            <a:lvl5pPr marL="2057400" indent="-228600">
              <a:defRPr>
                <a:solidFill>
                  <a:schemeClr val="tx1"/>
                </a:solidFill>
                <a:latin typeface="Calibri" charset="0"/>
                <a:ea typeface="ヒラギノ角ゴ Pro W3" charset="0"/>
                <a:cs typeface="ヒラギノ角ゴ Pro W3" charset="0"/>
              </a:defRPr>
            </a:lvl5pPr>
            <a:lvl6pPr marL="2514600" indent="-228600" fontAlgn="base">
              <a:spcBef>
                <a:spcPct val="0"/>
              </a:spcBef>
              <a:spcAft>
                <a:spcPct val="0"/>
              </a:spcAft>
              <a:defRPr>
                <a:solidFill>
                  <a:schemeClr val="tx1"/>
                </a:solidFill>
                <a:latin typeface="Calibri" charset="0"/>
                <a:ea typeface="ヒラギノ角ゴ Pro W3" charset="0"/>
                <a:cs typeface="ヒラギノ角ゴ Pro W3" charset="0"/>
              </a:defRPr>
            </a:lvl6pPr>
            <a:lvl7pPr marL="2971800" indent="-228600" fontAlgn="base">
              <a:spcBef>
                <a:spcPct val="0"/>
              </a:spcBef>
              <a:spcAft>
                <a:spcPct val="0"/>
              </a:spcAft>
              <a:defRPr>
                <a:solidFill>
                  <a:schemeClr val="tx1"/>
                </a:solidFill>
                <a:latin typeface="Calibri" charset="0"/>
                <a:ea typeface="ヒラギノ角ゴ Pro W3" charset="0"/>
                <a:cs typeface="ヒラギノ角ゴ Pro W3" charset="0"/>
              </a:defRPr>
            </a:lvl7pPr>
            <a:lvl8pPr marL="3429000" indent="-228600" fontAlgn="base">
              <a:spcBef>
                <a:spcPct val="0"/>
              </a:spcBef>
              <a:spcAft>
                <a:spcPct val="0"/>
              </a:spcAft>
              <a:defRPr>
                <a:solidFill>
                  <a:schemeClr val="tx1"/>
                </a:solidFill>
                <a:latin typeface="Calibri" charset="0"/>
                <a:ea typeface="ヒラギノ角ゴ Pro W3" charset="0"/>
                <a:cs typeface="ヒラギノ角ゴ Pro W3" charset="0"/>
              </a:defRPr>
            </a:lvl8pPr>
            <a:lvl9pPr marL="3886200" indent="-228600" fontAlgn="base">
              <a:spcBef>
                <a:spcPct val="0"/>
              </a:spcBef>
              <a:spcAft>
                <a:spcPct val="0"/>
              </a:spcAft>
              <a:defRPr>
                <a:solidFill>
                  <a:schemeClr val="tx1"/>
                </a:solidFill>
                <a:latin typeface="Calibri" charset="0"/>
                <a:ea typeface="ヒラギノ角ゴ Pro W3" charset="0"/>
                <a:cs typeface="ヒラギノ角ゴ Pro W3" charset="0"/>
              </a:defRPr>
            </a:lvl9pPr>
          </a:lstStyle>
          <a:p>
            <a:pPr algn="r" defTabSz="914400" eaLnBrk="0" hangingPunct="0"/>
            <a:r>
              <a:rPr lang="en-US" sz="2000" b="1" dirty="0" smtClean="0">
                <a:solidFill>
                  <a:prstClr val="black"/>
                </a:solidFill>
                <a:latin typeface="+mj-lt"/>
              </a:rPr>
              <a:t>Presentation to FIAAA Annual Conference</a:t>
            </a:r>
          </a:p>
          <a:p>
            <a:pPr algn="r" defTabSz="914400" eaLnBrk="0" hangingPunct="0"/>
            <a:r>
              <a:rPr lang="en-US" sz="2000" b="1" dirty="0" smtClean="0">
                <a:solidFill>
                  <a:prstClr val="black"/>
                </a:solidFill>
                <a:latin typeface="+mj-lt"/>
              </a:rPr>
              <a:t>John C. Palmerini, Associate General Counsel</a:t>
            </a:r>
          </a:p>
          <a:p>
            <a:pPr algn="r" defTabSz="914400" eaLnBrk="0" hangingPunct="0"/>
            <a:r>
              <a:rPr lang="en-US" sz="2000" b="1" dirty="0" smtClean="0">
                <a:solidFill>
                  <a:prstClr val="black"/>
                </a:solidFill>
                <a:latin typeface="+mj-lt"/>
              </a:rPr>
              <a:t>Orange County School Board</a:t>
            </a:r>
          </a:p>
          <a:p>
            <a:pPr algn="r" defTabSz="914400" eaLnBrk="0" hangingPunct="0"/>
            <a:r>
              <a:rPr lang="en-US" sz="2000" b="1" dirty="0" smtClean="0">
                <a:solidFill>
                  <a:prstClr val="black"/>
                </a:solidFill>
                <a:latin typeface="+mj-lt"/>
              </a:rPr>
              <a:t>May 8, 2017</a:t>
            </a:r>
            <a:endParaRPr lang="en-US" sz="2000" b="1" dirty="0">
              <a:solidFill>
                <a:prstClr val="black"/>
              </a:solidFill>
              <a:latin typeface="+mj-lt"/>
            </a:endParaRPr>
          </a:p>
        </p:txBody>
      </p:sp>
    </p:spTree>
    <p:extLst>
      <p:ext uri="{BB962C8B-B14F-4D97-AF65-F5344CB8AC3E}">
        <p14:creationId xmlns:p14="http://schemas.microsoft.com/office/powerpoint/2010/main" val="4068178684"/>
      </p:ext>
    </p:extLst>
  </p:cSld>
  <p:clrMapOvr>
    <a:masterClrMapping/>
  </p:clrMapOvr>
  <p:transition advTm="8000">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Title IX – 1996 clarification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800" dirty="0" smtClean="0"/>
              <a:t>For factor two of the three part test, a history of program expansion is as follows:</a:t>
            </a:r>
          </a:p>
          <a:p>
            <a:pPr lvl="1"/>
            <a:r>
              <a:rPr lang="en-US" sz="2000" dirty="0" smtClean="0"/>
              <a:t>Adding girls teams, or upgrading teams to varsity status</a:t>
            </a:r>
          </a:p>
          <a:p>
            <a:pPr lvl="1"/>
            <a:r>
              <a:rPr lang="en-US" sz="2000" dirty="0" smtClean="0"/>
              <a:t>A history of increasing the number of students who participate in athletics from the underrepresented sex</a:t>
            </a:r>
          </a:p>
          <a:p>
            <a:pPr lvl="1"/>
            <a:r>
              <a:rPr lang="en-US" sz="2000" dirty="0" smtClean="0"/>
              <a:t>An “affirmative response” to request by students for the addition or elevation of sports</a:t>
            </a:r>
          </a:p>
          <a:p>
            <a:pPr lvl="1"/>
            <a:r>
              <a:rPr lang="en-US" sz="2000" dirty="0" smtClean="0"/>
              <a:t>The implementation of a nondiscriminatory policy or procedure for the addition of sports</a:t>
            </a:r>
          </a:p>
          <a:p>
            <a:pPr lvl="1"/>
            <a:endParaRPr lang="en-US" sz="2400" dirty="0" smtClean="0"/>
          </a:p>
          <a:p>
            <a:pPr lvl="1"/>
            <a:endParaRPr lang="en-US" dirty="0"/>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10</a:t>
            </a:fld>
            <a:endParaRPr lang="en-US" dirty="0"/>
          </a:p>
        </p:txBody>
      </p:sp>
    </p:spTree>
    <p:extLst>
      <p:ext uri="{BB962C8B-B14F-4D97-AF65-F5344CB8AC3E}">
        <p14:creationId xmlns:p14="http://schemas.microsoft.com/office/powerpoint/2010/main" val="516968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Title IX – 1996 clarification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800" dirty="0" smtClean="0"/>
              <a:t>For factor three of the three part test, the factors that the Office for Civil Rights will look at is as follows</a:t>
            </a:r>
          </a:p>
          <a:p>
            <a:pPr lvl="1"/>
            <a:r>
              <a:rPr lang="en-US" sz="2000" dirty="0" smtClean="0"/>
              <a:t>Is there enough interest to support a varsity-level team but there is no varsity-level team</a:t>
            </a:r>
          </a:p>
          <a:p>
            <a:pPr lvl="1"/>
            <a:r>
              <a:rPr lang="en-US" sz="2000" dirty="0" smtClean="0"/>
              <a:t>Is there sufficient athletic ability to sustain a varsity-level team (opinions of coaches and level of success of players who participate in the sport)</a:t>
            </a:r>
          </a:p>
          <a:p>
            <a:pPr lvl="1"/>
            <a:r>
              <a:rPr lang="en-US" sz="2000" dirty="0" smtClean="0"/>
              <a:t>Is there a reasonable expectation of competition for the team (do the teams your school normally competes against have varsity-level teams playing the sport.</a:t>
            </a:r>
            <a:endParaRPr lang="en-US" sz="2400" dirty="0" smtClean="0"/>
          </a:p>
          <a:p>
            <a:pPr lvl="1"/>
            <a:endParaRPr lang="en-US" dirty="0"/>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11</a:t>
            </a:fld>
            <a:endParaRPr lang="en-US" dirty="0"/>
          </a:p>
        </p:txBody>
      </p:sp>
    </p:spTree>
    <p:extLst>
      <p:ext uri="{BB962C8B-B14F-4D97-AF65-F5344CB8AC3E}">
        <p14:creationId xmlns:p14="http://schemas.microsoft.com/office/powerpoint/2010/main" val="1840244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Title IX – 2010 clarification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800" dirty="0" smtClean="0">
                <a:latin typeface="Arial" panose="020B0604020202020204" pitchFamily="34" charset="0"/>
                <a:cs typeface="Arial" panose="020B0604020202020204" pitchFamily="34" charset="0"/>
              </a:rPr>
              <a:t>On April 20, 2010, OCR issued another “Dear Colleague” letter addressing part three of the three-part test.</a:t>
            </a:r>
          </a:p>
          <a:p>
            <a:r>
              <a:rPr lang="en-US" sz="2800" dirty="0" smtClean="0">
                <a:latin typeface="Arial" panose="020B0604020202020204" pitchFamily="34" charset="0"/>
                <a:cs typeface="Arial" panose="020B0604020202020204" pitchFamily="34" charset="0"/>
              </a:rPr>
              <a:t>If a school eliminates a viable varsity team for underrepresented sex, then OCR will find there was sufficient interest, ability and competition to sustain a varsity level team</a:t>
            </a:r>
          </a:p>
          <a:p>
            <a:r>
              <a:rPr lang="en-US" sz="2800" dirty="0" smtClean="0">
                <a:latin typeface="Arial" panose="020B0604020202020204" pitchFamily="34" charset="0"/>
                <a:cs typeface="Arial" panose="020B0604020202020204" pitchFamily="34" charset="0"/>
              </a:rPr>
              <a:t>OCR will look at numerous factors in determining whether there is interest by the underrepresented sex, including:</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12</a:t>
            </a:fld>
            <a:endParaRPr lang="en-US" dirty="0"/>
          </a:p>
        </p:txBody>
      </p:sp>
    </p:spTree>
    <p:extLst>
      <p:ext uri="{BB962C8B-B14F-4D97-AF65-F5344CB8AC3E}">
        <p14:creationId xmlns:p14="http://schemas.microsoft.com/office/powerpoint/2010/main" val="151044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Title IX – 2010 clarification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lvl="1"/>
            <a:r>
              <a:rPr lang="en-US" dirty="0" smtClean="0">
                <a:latin typeface="Arial" panose="020B0604020202020204" pitchFamily="34" charset="0"/>
                <a:cs typeface="Arial" panose="020B0604020202020204" pitchFamily="34" charset="0"/>
              </a:rPr>
              <a:t>Requests by students that a particular sport be added</a:t>
            </a:r>
          </a:p>
          <a:p>
            <a:pPr lvl="1"/>
            <a:r>
              <a:rPr lang="en-US" dirty="0" smtClean="0">
                <a:latin typeface="Arial" panose="020B0604020202020204" pitchFamily="34" charset="0"/>
                <a:cs typeface="Arial" panose="020B0604020202020204" pitchFamily="34" charset="0"/>
              </a:rPr>
              <a:t>Requests to elevate a club sport to varsity status</a:t>
            </a:r>
          </a:p>
          <a:p>
            <a:pPr lvl="1"/>
            <a:r>
              <a:rPr lang="en-US" dirty="0" smtClean="0">
                <a:latin typeface="Arial" panose="020B0604020202020204" pitchFamily="34" charset="0"/>
                <a:cs typeface="Arial" panose="020B0604020202020204" pitchFamily="34" charset="0"/>
              </a:rPr>
              <a:t>Participation in a club sport</a:t>
            </a:r>
          </a:p>
          <a:p>
            <a:pPr lvl="1"/>
            <a:r>
              <a:rPr lang="en-US" dirty="0" smtClean="0">
                <a:latin typeface="Arial" panose="020B0604020202020204" pitchFamily="34" charset="0"/>
                <a:cs typeface="Arial" panose="020B0604020202020204" pitchFamily="34" charset="0"/>
              </a:rPr>
              <a:t>Interviews with students, coaches and administrators</a:t>
            </a:r>
          </a:p>
          <a:p>
            <a:pPr lvl="1"/>
            <a:r>
              <a:rPr lang="en-US" dirty="0" smtClean="0">
                <a:latin typeface="Arial" panose="020B0604020202020204" pitchFamily="34" charset="0"/>
                <a:cs typeface="Arial" panose="020B0604020202020204" pitchFamily="34" charset="0"/>
              </a:rPr>
              <a:t>Results of surveys</a:t>
            </a:r>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13</a:t>
            </a:fld>
            <a:endParaRPr lang="en-US" dirty="0"/>
          </a:p>
        </p:txBody>
      </p:sp>
    </p:spTree>
    <p:extLst>
      <p:ext uri="{BB962C8B-B14F-4D97-AF65-F5344CB8AC3E}">
        <p14:creationId xmlns:p14="http://schemas.microsoft.com/office/powerpoint/2010/main" val="222443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Title IX – 2010 Clarification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t>Schools have a “continuing obligation” to comply with Title IX.  OCR recommends that institutions have: </a:t>
            </a:r>
          </a:p>
          <a:p>
            <a:pPr lvl="1"/>
            <a:r>
              <a:rPr lang="en-US" dirty="0" smtClean="0"/>
              <a:t>ongoing procedures for collecting, maintaining and analyzing information on the interests and abilities of students</a:t>
            </a:r>
          </a:p>
          <a:p>
            <a:pPr lvl="1"/>
            <a:r>
              <a:rPr lang="en-US" dirty="0" smtClean="0"/>
              <a:t>policies and procedure for responding to requests for new teams</a:t>
            </a:r>
          </a:p>
          <a:p>
            <a:pPr lvl="1"/>
            <a:r>
              <a:rPr lang="en-US" dirty="0" smtClean="0"/>
              <a:t>Wide dissemination of such policies</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14</a:t>
            </a:fld>
            <a:endParaRPr lang="en-US" dirty="0"/>
          </a:p>
        </p:txBody>
      </p:sp>
    </p:spTree>
    <p:extLst>
      <p:ext uri="{BB962C8B-B14F-4D97-AF65-F5344CB8AC3E}">
        <p14:creationId xmlns:p14="http://schemas.microsoft.com/office/powerpoint/2010/main" val="4079495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Cases under Title IX – sport elimination</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3000" u="sng" dirty="0" smtClean="0"/>
              <a:t>Equity in Athletics v. Department of Education</a:t>
            </a:r>
            <a:r>
              <a:rPr lang="en-US" sz="3000" dirty="0" smtClean="0"/>
              <a:t>, 504 F.Supp.2d 88 (W.D. Va. 2007):  </a:t>
            </a:r>
            <a:endParaRPr lang="en-US" sz="3000" dirty="0"/>
          </a:p>
          <a:p>
            <a:r>
              <a:rPr lang="en-US" sz="3000" dirty="0" smtClean="0"/>
              <a:t>James Madison University eliminated seven men’s sports and three women’s sports.</a:t>
            </a:r>
          </a:p>
          <a:p>
            <a:r>
              <a:rPr lang="en-US" sz="3000" dirty="0" smtClean="0"/>
              <a:t>The ratio of sport participation before the cuts were 50.7-49.3 % female, even though the overall population was 61-39 % female</a:t>
            </a:r>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15</a:t>
            </a:fld>
            <a:endParaRPr lang="en-US" dirty="0"/>
          </a:p>
        </p:txBody>
      </p:sp>
    </p:spTree>
    <p:extLst>
      <p:ext uri="{BB962C8B-B14F-4D97-AF65-F5344CB8AC3E}">
        <p14:creationId xmlns:p14="http://schemas.microsoft.com/office/powerpoint/2010/main" val="1636131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Cases under Title IX – sport elimination</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3000" dirty="0" smtClean="0"/>
              <a:t>The court, in analyzing the case, said an educational unit “may bring itself into Title IX compliance by increasing athletic opportunities for the underrepresented gender or by decreasing athletic opportunities for the overrepresented gender.”  </a:t>
            </a:r>
            <a:r>
              <a:rPr lang="en-US" sz="3000" u="sng" dirty="0" smtClean="0"/>
              <a:t>Id</a:t>
            </a:r>
            <a:r>
              <a:rPr lang="en-US" sz="3000" dirty="0" smtClean="0"/>
              <a:t>. at page 101.</a:t>
            </a:r>
          </a:p>
          <a:p>
            <a:r>
              <a:rPr lang="en-US" sz="3000" dirty="0" smtClean="0"/>
              <a:t>As for reducing more men sports, the Court held that Congress has the right to remedy past discrimination against women.</a:t>
            </a:r>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16</a:t>
            </a:fld>
            <a:endParaRPr lang="en-US" dirty="0"/>
          </a:p>
        </p:txBody>
      </p:sp>
    </p:spTree>
    <p:extLst>
      <p:ext uri="{BB962C8B-B14F-4D97-AF65-F5344CB8AC3E}">
        <p14:creationId xmlns:p14="http://schemas.microsoft.com/office/powerpoint/2010/main" val="963978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Cases under Title IX – sport elimination</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3000" dirty="0" smtClean="0"/>
              <a:t>The Court ultimately held “It is undisputed that JMU chose to eliminate certain men’s athletic programs in an attempt to comply with the requirements of Title IX.  Based on the Seventh Circuit’s reasoning in Kelly and the Eighth Circuit’s reasoning in Miami, the court is unable to conclude that Equity’s equal protection challenge to JMU’s decision has a strong likelihood of success.”</a:t>
            </a:r>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17</a:t>
            </a:fld>
            <a:endParaRPr lang="en-US" dirty="0"/>
          </a:p>
        </p:txBody>
      </p:sp>
    </p:spTree>
    <p:extLst>
      <p:ext uri="{BB962C8B-B14F-4D97-AF65-F5344CB8AC3E}">
        <p14:creationId xmlns:p14="http://schemas.microsoft.com/office/powerpoint/2010/main" val="3686692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Cases under Title IX – sport elimination</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3000" u="sng" dirty="0" smtClean="0"/>
              <a:t>Cohen v. Brown University</a:t>
            </a:r>
            <a:r>
              <a:rPr lang="en-US" sz="3000" dirty="0" smtClean="0"/>
              <a:t>, 991 F.2d 888 (1</a:t>
            </a:r>
            <a:r>
              <a:rPr lang="en-US" sz="3000" baseline="30000" dirty="0" smtClean="0"/>
              <a:t>st</a:t>
            </a:r>
            <a:r>
              <a:rPr lang="en-US" sz="3000" dirty="0" smtClean="0"/>
              <a:t> Cir. 1993).  Brown University dropped two women’s sports (volleyball and gymnastics) and two men’s sports (golf and water polo)</a:t>
            </a:r>
          </a:p>
          <a:p>
            <a:r>
              <a:rPr lang="en-US" sz="3000" dirty="0" smtClean="0"/>
              <a:t>Brown estimated it would save $37k by eliminating volleyball, $24k eliminating gymnastics, $9k for water polo and $6k for golf</a:t>
            </a:r>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18</a:t>
            </a:fld>
            <a:endParaRPr lang="en-US" dirty="0"/>
          </a:p>
        </p:txBody>
      </p:sp>
    </p:spTree>
    <p:extLst>
      <p:ext uri="{BB962C8B-B14F-4D97-AF65-F5344CB8AC3E}">
        <p14:creationId xmlns:p14="http://schemas.microsoft.com/office/powerpoint/2010/main" val="992854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Cases under Title IX – sport elimination</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3000" dirty="0" smtClean="0"/>
              <a:t>The ratio of sports participation was 63-37% male.  The student body population was 52-48% male.</a:t>
            </a:r>
          </a:p>
          <a:p>
            <a:r>
              <a:rPr lang="en-US" sz="3000" dirty="0" smtClean="0"/>
              <a:t>The trial court ruled that the School had to keep the two women’s teams while still eliminating the two men’s teams.  The Appeals Court agreed.</a:t>
            </a:r>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19</a:t>
            </a:fld>
            <a:endParaRPr lang="en-US" dirty="0"/>
          </a:p>
        </p:txBody>
      </p:sp>
    </p:spTree>
    <p:extLst>
      <p:ext uri="{BB962C8B-B14F-4D97-AF65-F5344CB8AC3E}">
        <p14:creationId xmlns:p14="http://schemas.microsoft.com/office/powerpoint/2010/main" val="451286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Arial" panose="020B0604020202020204" pitchFamily="34" charset="0"/>
                <a:cs typeface="Arial" panose="020B0604020202020204" pitchFamily="34" charset="0"/>
              </a:rPr>
              <a:t>Title IX</a:t>
            </a:r>
            <a:endParaRPr lang="en-US"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smtClean="0">
                <a:latin typeface="Arial" panose="020B0604020202020204" pitchFamily="34" charset="0"/>
                <a:cs typeface="Arial" panose="020B0604020202020204" pitchFamily="34" charset="0"/>
              </a:rPr>
              <a:t>Providing equality in interscholastic sports since 1972, sort of</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17354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Cases under Title IX – sport elimination</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3000" u="sng" dirty="0" smtClean="0"/>
              <a:t>Cohen v. Brown University</a:t>
            </a:r>
            <a:r>
              <a:rPr lang="en-US" sz="3000" dirty="0" smtClean="0"/>
              <a:t>, 101 F.3d 155 (1</a:t>
            </a:r>
            <a:r>
              <a:rPr lang="en-US" sz="3000" baseline="30000" dirty="0" smtClean="0"/>
              <a:t>st</a:t>
            </a:r>
            <a:r>
              <a:rPr lang="en-US" sz="3000" dirty="0" smtClean="0"/>
              <a:t> Cir. 1996):  The Court had a second full-blown trial on the merits.</a:t>
            </a:r>
          </a:p>
          <a:p>
            <a:r>
              <a:rPr lang="en-US" sz="3000" dirty="0" smtClean="0"/>
              <a:t>In 1993-1994, Brown had athletic program 62-38% male when its student body was 52-48 % female.</a:t>
            </a:r>
          </a:p>
          <a:p>
            <a:pPr marL="0" indent="0">
              <a:buNone/>
            </a:pPr>
            <a:endParaRPr lang="en-US" sz="3000" dirty="0" smtClean="0"/>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20</a:t>
            </a:fld>
            <a:endParaRPr lang="en-US" dirty="0"/>
          </a:p>
        </p:txBody>
      </p:sp>
    </p:spTree>
    <p:extLst>
      <p:ext uri="{BB962C8B-B14F-4D97-AF65-F5344CB8AC3E}">
        <p14:creationId xmlns:p14="http://schemas.microsoft.com/office/powerpoint/2010/main" val="2195142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Cases under Title IX – sport elimination</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3000" dirty="0" smtClean="0"/>
              <a:t>The Court ruled they could not meet any prong of the three part test.</a:t>
            </a:r>
          </a:p>
          <a:p>
            <a:r>
              <a:rPr lang="en-US" sz="3000" dirty="0" smtClean="0"/>
              <a:t>The trial court had ruled that Brown had to raise women’s </a:t>
            </a:r>
            <a:r>
              <a:rPr lang="en-US" dirty="0"/>
              <a:t>gymnastics, </a:t>
            </a:r>
            <a:r>
              <a:rPr lang="en-US" dirty="0" smtClean="0"/>
              <a:t>water </a:t>
            </a:r>
            <a:r>
              <a:rPr lang="en-US" dirty="0"/>
              <a:t>polo, </a:t>
            </a:r>
            <a:r>
              <a:rPr lang="en-US" dirty="0" smtClean="0"/>
              <a:t>skiing</a:t>
            </a:r>
            <a:r>
              <a:rPr lang="en-US" dirty="0"/>
              <a:t>, and </a:t>
            </a:r>
            <a:r>
              <a:rPr lang="en-US" dirty="0" smtClean="0"/>
              <a:t>fencing to varsity status.</a:t>
            </a:r>
          </a:p>
          <a:p>
            <a:r>
              <a:rPr lang="en-US" sz="3000" dirty="0" smtClean="0"/>
              <a:t>The Appeals Court overruled the trial court by allowing Brown to eliminate men’s sports.</a:t>
            </a:r>
          </a:p>
          <a:p>
            <a:pPr marL="0" indent="0">
              <a:buNone/>
            </a:pPr>
            <a:endParaRPr lang="en-US" sz="3000" dirty="0" smtClean="0"/>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21</a:t>
            </a:fld>
            <a:endParaRPr lang="en-US" dirty="0"/>
          </a:p>
        </p:txBody>
      </p:sp>
    </p:spTree>
    <p:extLst>
      <p:ext uri="{BB962C8B-B14F-4D97-AF65-F5344CB8AC3E}">
        <p14:creationId xmlns:p14="http://schemas.microsoft.com/office/powerpoint/2010/main" val="560656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Cases under Title IX – offering sports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3000" u="sng" dirty="0" smtClean="0"/>
              <a:t>Horner v. Kentucky High School Athletic Association</a:t>
            </a:r>
            <a:r>
              <a:rPr lang="en-US" sz="3000" dirty="0" smtClean="0"/>
              <a:t>, 43 F.3d 265 (6</a:t>
            </a:r>
            <a:r>
              <a:rPr lang="en-US" sz="3000" baseline="30000" dirty="0" smtClean="0"/>
              <a:t>th</a:t>
            </a:r>
            <a:r>
              <a:rPr lang="en-US" sz="3000" dirty="0" smtClean="0"/>
              <a:t> Cir. 1994)</a:t>
            </a:r>
          </a:p>
          <a:p>
            <a:r>
              <a:rPr lang="en-US" sz="3000" dirty="0" smtClean="0"/>
              <a:t>Girls slow-pitch softball players sued KHSAA for failing to recognize girls fast-pitch softball</a:t>
            </a:r>
          </a:p>
          <a:p>
            <a:r>
              <a:rPr lang="en-US" sz="3000" dirty="0" smtClean="0"/>
              <a:t>KHSAA argued that fast-pitch softball should not be recognized because 25 percent of their schools did not indicate a willingness to participate in fast-pitch softball.</a:t>
            </a:r>
          </a:p>
          <a:p>
            <a:pPr marL="0" indent="0">
              <a:buNone/>
            </a:pPr>
            <a:endParaRPr lang="en-US" sz="3000" dirty="0" smtClean="0"/>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22</a:t>
            </a:fld>
            <a:endParaRPr lang="en-US" dirty="0"/>
          </a:p>
        </p:txBody>
      </p:sp>
    </p:spTree>
    <p:extLst>
      <p:ext uri="{BB962C8B-B14F-4D97-AF65-F5344CB8AC3E}">
        <p14:creationId xmlns:p14="http://schemas.microsoft.com/office/powerpoint/2010/main" val="1217899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Cases under Title IX – offering sports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3000" dirty="0" smtClean="0"/>
              <a:t>The trial court dismissed the lawsuit in its entirety.</a:t>
            </a:r>
          </a:p>
          <a:p>
            <a:r>
              <a:rPr lang="en-US" sz="3000" dirty="0" smtClean="0"/>
              <a:t>The Appeals Court reversed.  First, they held that since slow-pitch softball was not popular in college in comparison with fast-pitch, it placed female players at a disadvantage for competing for college scholarships.</a:t>
            </a:r>
          </a:p>
          <a:p>
            <a:pPr marL="0" indent="0">
              <a:buNone/>
            </a:pPr>
            <a:endParaRPr lang="en-US" sz="3000" dirty="0" smtClean="0"/>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23</a:t>
            </a:fld>
            <a:endParaRPr lang="en-US" dirty="0"/>
          </a:p>
        </p:txBody>
      </p:sp>
    </p:spTree>
    <p:extLst>
      <p:ext uri="{BB962C8B-B14F-4D97-AF65-F5344CB8AC3E}">
        <p14:creationId xmlns:p14="http://schemas.microsoft.com/office/powerpoint/2010/main" val="772903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Cases under Title IX – offering sports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3000" dirty="0"/>
              <a:t>KHSAA argued that girls could try out for baseball.  </a:t>
            </a:r>
            <a:r>
              <a:rPr lang="en-US" sz="3000" dirty="0" smtClean="0"/>
              <a:t>The Court ruled that fact was not enough to grant a judgment for KHSAA.  “The mere opportunity to try out for a team is not determinative of the question of ‘previously limited athletic opportunities under Title IX.  Athletic opportunities means real opportunities, not illusory ones.”</a:t>
            </a:r>
          </a:p>
          <a:p>
            <a:r>
              <a:rPr lang="en-US" sz="3000" dirty="0" smtClean="0"/>
              <a:t>The Appeals </a:t>
            </a:r>
            <a:r>
              <a:rPr lang="en-US" sz="3000" dirty="0"/>
              <a:t>C</a:t>
            </a:r>
            <a:r>
              <a:rPr lang="en-US" sz="3000" dirty="0" smtClean="0"/>
              <a:t>ourt remanded for a trial on the merits.</a:t>
            </a:r>
            <a:endParaRPr lang="en-US" sz="3000" dirty="0"/>
          </a:p>
          <a:p>
            <a:pPr marL="0" indent="0">
              <a:buNone/>
            </a:pPr>
            <a:endParaRPr lang="en-US" sz="3000" dirty="0" smtClean="0"/>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24</a:t>
            </a:fld>
            <a:endParaRPr lang="en-US" dirty="0"/>
          </a:p>
        </p:txBody>
      </p:sp>
    </p:spTree>
    <p:extLst>
      <p:ext uri="{BB962C8B-B14F-4D97-AF65-F5344CB8AC3E}">
        <p14:creationId xmlns:p14="http://schemas.microsoft.com/office/powerpoint/2010/main" val="2785656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Cases under Title IX – offering sports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400" u="sng" dirty="0" smtClean="0"/>
              <a:t>McCormick v. School District of </a:t>
            </a:r>
            <a:r>
              <a:rPr lang="en-US" sz="2400" u="sng" dirty="0" err="1" smtClean="0"/>
              <a:t>Mamaronek</a:t>
            </a:r>
            <a:r>
              <a:rPr lang="en-US" sz="2400" dirty="0" smtClean="0"/>
              <a:t>, 370 F.3d 275 (2d Cir. 2004):</a:t>
            </a:r>
          </a:p>
          <a:p>
            <a:r>
              <a:rPr lang="en-US" sz="2400" dirty="0" smtClean="0"/>
              <a:t>School district offered girls soccer in the spring, even though the State Championships were in the fall.</a:t>
            </a:r>
          </a:p>
          <a:p>
            <a:r>
              <a:rPr lang="en-US" sz="2400" dirty="0" smtClean="0"/>
              <a:t>The court ruled that having girls soccer in the spring so players could not compete for the state championship violated Title IX:  “high school athletic association violated Title IX by scheduling athletic seasons and tournaments for </a:t>
            </a:r>
            <a:r>
              <a:rPr lang="en-US" sz="2400" dirty="0" err="1" smtClean="0"/>
              <a:t>girls’s</a:t>
            </a:r>
            <a:r>
              <a:rPr lang="en-US" sz="2400" dirty="0" smtClean="0"/>
              <a:t> sports during nontraditional and less advantageous times in the academic year than boys’ athletic seasons.</a:t>
            </a:r>
            <a:endParaRPr lang="en-US" sz="2400" dirty="0"/>
          </a:p>
          <a:p>
            <a:pPr marL="0" indent="0">
              <a:buNone/>
            </a:pPr>
            <a:endParaRPr lang="en-US" sz="3000" dirty="0" smtClean="0"/>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25</a:t>
            </a:fld>
            <a:endParaRPr lang="en-US" dirty="0"/>
          </a:p>
        </p:txBody>
      </p:sp>
    </p:spTree>
    <p:extLst>
      <p:ext uri="{BB962C8B-B14F-4D97-AF65-F5344CB8AC3E}">
        <p14:creationId xmlns:p14="http://schemas.microsoft.com/office/powerpoint/2010/main" val="848941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Cases under Title IX – offering sports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800" dirty="0" smtClean="0"/>
              <a:t>“In the present case, scheduling girls’ soccer in the spring clearly creates a disparity, boys can strive to compete in the Regional and State Championships in soccer and girls cannot.  Without a doubt, this difference has a negative impact on girls. … Moreover, girls soccer is the only sport at these schools scheduled in a season that </a:t>
            </a:r>
            <a:r>
              <a:rPr lang="en-US" sz="2800" dirty="0" err="1" smtClean="0"/>
              <a:t>precluses</a:t>
            </a:r>
            <a:r>
              <a:rPr lang="en-US" sz="2800" dirty="0" smtClean="0"/>
              <a:t> championship game play.  Male athletes do not suffer from any comparable disadvantage.”</a:t>
            </a:r>
            <a:endParaRPr lang="en-US" sz="2800" dirty="0"/>
          </a:p>
          <a:p>
            <a:pPr marL="0" indent="0">
              <a:buNone/>
            </a:pPr>
            <a:endParaRPr lang="en-US" sz="3000" dirty="0" smtClean="0"/>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26</a:t>
            </a:fld>
            <a:endParaRPr lang="en-US" dirty="0"/>
          </a:p>
        </p:txBody>
      </p:sp>
    </p:spTree>
    <p:extLst>
      <p:ext uri="{BB962C8B-B14F-4D97-AF65-F5344CB8AC3E}">
        <p14:creationId xmlns:p14="http://schemas.microsoft.com/office/powerpoint/2010/main" val="2381649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Cases under Title IX – facilities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u="sng" dirty="0" smtClean="0"/>
              <a:t>Daniels v. School Board of Brevard County</a:t>
            </a:r>
            <a:r>
              <a:rPr lang="en-US" dirty="0" smtClean="0"/>
              <a:t>, 985 </a:t>
            </a:r>
            <a:r>
              <a:rPr lang="en-US" dirty="0" err="1" smtClean="0"/>
              <a:t>F.Supp</a:t>
            </a:r>
            <a:r>
              <a:rPr lang="en-US" dirty="0" smtClean="0"/>
              <a:t>. 1458(M.D. Fla. 1997)</a:t>
            </a:r>
          </a:p>
          <a:p>
            <a:r>
              <a:rPr lang="en-US" dirty="0" smtClean="0"/>
              <a:t>Girls softball program complained of disparities in facilities between them and baseball program</a:t>
            </a:r>
          </a:p>
          <a:p>
            <a:r>
              <a:rPr lang="en-US" dirty="0" smtClean="0"/>
              <a:t>Electronic scoreboard:  Baseball had one and softball did not</a:t>
            </a:r>
          </a:p>
          <a:p>
            <a:r>
              <a:rPr lang="en-US" dirty="0" smtClean="0"/>
              <a:t>Batting cage: </a:t>
            </a:r>
            <a:r>
              <a:rPr lang="en-US" dirty="0"/>
              <a:t>Baseball had one and softball did not</a:t>
            </a:r>
          </a:p>
          <a:p>
            <a:pPr marL="0" indent="0">
              <a:buNone/>
            </a:pPr>
            <a:endParaRPr lang="en-US" dirty="0"/>
          </a:p>
          <a:p>
            <a:pPr marL="0" indent="0">
              <a:buNone/>
            </a:pPr>
            <a:endParaRPr lang="en-US" sz="3000" dirty="0" smtClean="0"/>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27</a:t>
            </a:fld>
            <a:endParaRPr lang="en-US" dirty="0"/>
          </a:p>
        </p:txBody>
      </p:sp>
    </p:spTree>
    <p:extLst>
      <p:ext uri="{BB962C8B-B14F-4D97-AF65-F5344CB8AC3E}">
        <p14:creationId xmlns:p14="http://schemas.microsoft.com/office/powerpoint/2010/main" val="253206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Cases under Title IX – facilities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3000" dirty="0" smtClean="0"/>
              <a:t>Bleachers:  Girls softball had worse bleachers and fewer spectators than baseball</a:t>
            </a:r>
          </a:p>
          <a:p>
            <a:r>
              <a:rPr lang="en-US" sz="3000" dirty="0" smtClean="0"/>
              <a:t>Signs:  Baseball team had “</a:t>
            </a:r>
            <a:r>
              <a:rPr lang="en-US" sz="3000" dirty="0" err="1" smtClean="0"/>
              <a:t>Meritt</a:t>
            </a:r>
            <a:r>
              <a:rPr lang="en-US" sz="3000" dirty="0" smtClean="0"/>
              <a:t> Island Baseball on a large structure by the baseball field.  Softball had no similar sign</a:t>
            </a:r>
          </a:p>
          <a:p>
            <a:r>
              <a:rPr lang="en-US" sz="3000" dirty="0" smtClean="0"/>
              <a:t>Bathroom facilities:  </a:t>
            </a:r>
            <a:r>
              <a:rPr lang="en-US" sz="3000" dirty="0"/>
              <a:t>Baseball had </a:t>
            </a:r>
            <a:r>
              <a:rPr lang="en-US" sz="3000" dirty="0" smtClean="0"/>
              <a:t>bathrooms </a:t>
            </a:r>
            <a:r>
              <a:rPr lang="en-US" sz="3000" dirty="0"/>
              <a:t>and softball did not</a:t>
            </a:r>
          </a:p>
          <a:p>
            <a:r>
              <a:rPr lang="en-US" sz="3000" dirty="0" smtClean="0"/>
              <a:t>Lighting: </a:t>
            </a:r>
            <a:r>
              <a:rPr lang="en-US" sz="3000" dirty="0"/>
              <a:t>Baseball had </a:t>
            </a:r>
            <a:r>
              <a:rPr lang="en-US" sz="3000" dirty="0" smtClean="0"/>
              <a:t>lights and </a:t>
            </a:r>
            <a:r>
              <a:rPr lang="en-US" sz="3000" dirty="0"/>
              <a:t>softball did not</a:t>
            </a:r>
          </a:p>
          <a:p>
            <a:endParaRPr lang="en-US" dirty="0"/>
          </a:p>
          <a:p>
            <a:pPr marL="0" indent="0">
              <a:buNone/>
            </a:pPr>
            <a:endParaRPr lang="en-US" dirty="0"/>
          </a:p>
          <a:p>
            <a:pPr marL="0" indent="0">
              <a:buNone/>
            </a:pPr>
            <a:endParaRPr lang="en-US" sz="3000" dirty="0" smtClean="0"/>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28</a:t>
            </a:fld>
            <a:endParaRPr lang="en-US" dirty="0"/>
          </a:p>
        </p:txBody>
      </p:sp>
    </p:spTree>
    <p:extLst>
      <p:ext uri="{BB962C8B-B14F-4D97-AF65-F5344CB8AC3E}">
        <p14:creationId xmlns:p14="http://schemas.microsoft.com/office/powerpoint/2010/main" val="870515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Cases under Title IX – facilities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800" dirty="0" smtClean="0"/>
              <a:t>The Court entered an injunction requiring upgrades to the softball facilities:  “Since these inequities should have long ago been rectified, the Court is unsympathetic to Defendant’s claims that it will be unduly harmed by expenditure of funds necessary to level the playing field for girls softball athletes. For far to long, the softball team has been denied athletic opportunity equal to the baseball team.  The harm associated with that treatment as second class citizens is significant.”</a:t>
            </a:r>
            <a:endParaRPr lang="en-US" sz="2800" dirty="0"/>
          </a:p>
          <a:p>
            <a:endParaRPr lang="en-US" dirty="0"/>
          </a:p>
          <a:p>
            <a:pPr marL="0" indent="0">
              <a:buNone/>
            </a:pPr>
            <a:endParaRPr lang="en-US" dirty="0"/>
          </a:p>
          <a:p>
            <a:pPr marL="0" indent="0">
              <a:buNone/>
            </a:pPr>
            <a:endParaRPr lang="en-US" sz="3000" dirty="0" smtClean="0"/>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29</a:t>
            </a:fld>
            <a:endParaRPr lang="en-US" dirty="0"/>
          </a:p>
        </p:txBody>
      </p:sp>
    </p:spTree>
    <p:extLst>
      <p:ext uri="{BB962C8B-B14F-4D97-AF65-F5344CB8AC3E}">
        <p14:creationId xmlns:p14="http://schemas.microsoft.com/office/powerpoint/2010/main" val="3214192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85737" y="841407"/>
            <a:ext cx="8504237" cy="708025"/>
          </a:xfrm>
        </p:spPr>
        <p:txBody>
          <a:bodyPr/>
          <a:lstStyle/>
          <a:p>
            <a:pPr eaLnBrk="1" hangingPunct="1"/>
            <a:r>
              <a:rPr lang="en-US" b="1" dirty="0" smtClean="0">
                <a:latin typeface="Arial" panose="020B0604020202020204" pitchFamily="34" charset="0"/>
                <a:ea typeface="ヒラギノ角ゴ Pro W3"/>
                <a:cs typeface="Arial" panose="020B0604020202020204" pitchFamily="34" charset="0"/>
              </a:rPr>
              <a:t>Title IX</a:t>
            </a:r>
            <a:endParaRPr lang="en-US" sz="2800" b="1" dirty="0" smtClean="0">
              <a:latin typeface="Arial" panose="020B0604020202020204" pitchFamily="34" charset="0"/>
              <a:ea typeface="ヒラギノ角ゴ Pro W3"/>
              <a:cs typeface="Arial" panose="020B0604020202020204" pitchFamily="34" charset="0"/>
            </a:endParaRPr>
          </a:p>
        </p:txBody>
      </p:sp>
      <p:sp>
        <p:nvSpPr>
          <p:cNvPr id="12291" name="Content Placeholder 2"/>
          <p:cNvSpPr>
            <a:spLocks noGrp="1"/>
          </p:cNvSpPr>
          <p:nvPr>
            <p:ph idx="1"/>
          </p:nvPr>
        </p:nvSpPr>
        <p:spPr>
          <a:xfrm>
            <a:off x="457200" y="1828800"/>
            <a:ext cx="7961313" cy="4525963"/>
          </a:xfrm>
        </p:spPr>
        <p:txBody>
          <a:bodyPr/>
          <a:lstStyle/>
          <a:p>
            <a:pPr algn="just" eaLnBrk="1" hangingPunct="1">
              <a:spcBef>
                <a:spcPts val="0"/>
              </a:spcBef>
            </a:pPr>
            <a:r>
              <a:rPr lang="en-US" sz="2000" dirty="0" smtClean="0">
                <a:latin typeface="Arial" panose="020B0604020202020204" pitchFamily="34" charset="0"/>
                <a:ea typeface="ヒラギノ角ゴ Pro W3"/>
                <a:cs typeface="Arial" panose="020B0604020202020204" pitchFamily="34" charset="0"/>
              </a:rPr>
              <a:t>Title IX was adopted in 1972.</a:t>
            </a:r>
          </a:p>
          <a:p>
            <a:pPr algn="just" eaLnBrk="1" hangingPunct="1">
              <a:spcBef>
                <a:spcPts val="0"/>
              </a:spcBef>
            </a:pPr>
            <a:r>
              <a:rPr lang="en-US" sz="2000" dirty="0" smtClean="0">
                <a:latin typeface="Arial" panose="020B0604020202020204" pitchFamily="34" charset="0"/>
                <a:ea typeface="ヒラギノ角ゴ Pro W3"/>
                <a:cs typeface="Arial" panose="020B0604020202020204" pitchFamily="34" charset="0"/>
              </a:rPr>
              <a:t>The text of the statute is as follows: “No person in the United States shall, on the basis of sex, be excluded from participation in, be denied the </a:t>
            </a:r>
            <a:r>
              <a:rPr lang="en-US" sz="2000" dirty="0" err="1" smtClean="0">
                <a:latin typeface="Arial" panose="020B0604020202020204" pitchFamily="34" charset="0"/>
                <a:ea typeface="ヒラギノ角ゴ Pro W3"/>
                <a:cs typeface="Arial" panose="020B0604020202020204" pitchFamily="34" charset="0"/>
              </a:rPr>
              <a:t>benfits</a:t>
            </a:r>
            <a:r>
              <a:rPr lang="en-US" sz="2000" dirty="0" smtClean="0">
                <a:latin typeface="Arial" panose="020B0604020202020204" pitchFamily="34" charset="0"/>
                <a:ea typeface="ヒラギノ角ゴ Pro W3"/>
                <a:cs typeface="Arial" panose="020B0604020202020204" pitchFamily="34" charset="0"/>
              </a:rPr>
              <a:t> of, or be subjected to discrimination under any education program or activity receiving Federal financial assistance.”  (20 U.S.C. s. 1681(a))</a:t>
            </a:r>
          </a:p>
          <a:p>
            <a:pPr algn="just" eaLnBrk="1" hangingPunct="1">
              <a:spcBef>
                <a:spcPts val="0"/>
              </a:spcBef>
            </a:pPr>
            <a:r>
              <a:rPr lang="en-US" sz="2000" dirty="0" smtClean="0">
                <a:latin typeface="Arial" panose="020B0604020202020204" pitchFamily="34" charset="0"/>
                <a:ea typeface="ヒラギノ角ゴ Pro W3"/>
                <a:cs typeface="Arial" panose="020B0604020202020204" pitchFamily="34" charset="0"/>
              </a:rPr>
              <a:t>20 U.S.C. 1681(b) states that 20 U.S.C. s. 1681(a) shall be construed to require educational institution to grant preferential or disparate treatment to the members of one sex on account of an imbalance in which may exist with respect to the total number or percentage of persons of that sex participating in any program…</a:t>
            </a:r>
          </a:p>
          <a:p>
            <a:pPr lvl="1" eaLnBrk="1" hangingPunct="1">
              <a:buFont typeface="Arial" pitchFamily="34" charset="0"/>
              <a:buNone/>
            </a:pPr>
            <a:endParaRPr lang="en-US" sz="2400" dirty="0" smtClean="0">
              <a:ea typeface="ヒラギノ角ゴ Pro W3"/>
              <a:cs typeface="ヒラギノ角ゴ Pro W3"/>
            </a:endParaRPr>
          </a:p>
          <a:p>
            <a:pPr lvl="1" eaLnBrk="1" hangingPunct="1">
              <a:buFont typeface="Arial" pitchFamily="34" charset="0"/>
              <a:buNone/>
            </a:pPr>
            <a:endParaRPr lang="en-US" dirty="0" smtClean="0">
              <a:ea typeface="ヒラギノ角ゴ Pro W3"/>
              <a:cs typeface="ヒラギノ角ゴ Pro W3"/>
            </a:endParaRPr>
          </a:p>
          <a:p>
            <a:pPr eaLnBrk="1" hangingPunct="1">
              <a:buFont typeface="Arial" pitchFamily="34" charset="0"/>
              <a:buNone/>
            </a:pPr>
            <a:endParaRPr lang="en-US" dirty="0" smtClean="0">
              <a:ea typeface="ヒラギノ角ゴ Pro W3"/>
              <a:cs typeface="ヒラギノ角ゴ Pro W3"/>
            </a:endParaRPr>
          </a:p>
        </p:txBody>
      </p:sp>
    </p:spTree>
    <p:extLst>
      <p:ext uri="{BB962C8B-B14F-4D97-AF65-F5344CB8AC3E}">
        <p14:creationId xmlns:p14="http://schemas.microsoft.com/office/powerpoint/2010/main" val="636221800"/>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Cases under Title IX – facilities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800" u="sng" dirty="0" smtClean="0"/>
              <a:t>Daniels v. School Board of Brevard County</a:t>
            </a:r>
            <a:r>
              <a:rPr lang="en-US" sz="2800" dirty="0" smtClean="0"/>
              <a:t>, 995 </a:t>
            </a:r>
            <a:r>
              <a:rPr lang="en-US" sz="2800" dirty="0" err="1" smtClean="0"/>
              <a:t>F.Supp</a:t>
            </a:r>
            <a:r>
              <a:rPr lang="en-US" sz="2800" dirty="0" smtClean="0"/>
              <a:t>. 1394 (M.D. Fla. 1997):  Brevard County was ordered to provide a remediation plan.  Its remediation plan was as follows</a:t>
            </a:r>
          </a:p>
          <a:p>
            <a:r>
              <a:rPr lang="en-US" sz="2800" dirty="0" smtClean="0"/>
              <a:t>Electronic Scoreboard:  turn off the baseball scoreboard.</a:t>
            </a:r>
          </a:p>
          <a:p>
            <a:r>
              <a:rPr lang="en-US" sz="2800" dirty="0" smtClean="0"/>
              <a:t>Batting cage:  They would locate the pitching machines in the cages so the teams could use the cages in alternate weeks.</a:t>
            </a:r>
          </a:p>
          <a:p>
            <a:endParaRPr lang="en-US" sz="2800" dirty="0"/>
          </a:p>
          <a:p>
            <a:endParaRPr lang="en-US" dirty="0"/>
          </a:p>
          <a:p>
            <a:pPr marL="0" indent="0">
              <a:buNone/>
            </a:pPr>
            <a:endParaRPr lang="en-US" dirty="0"/>
          </a:p>
          <a:p>
            <a:pPr marL="0" indent="0">
              <a:buNone/>
            </a:pPr>
            <a:endParaRPr lang="en-US" sz="3000" dirty="0" smtClean="0"/>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30</a:t>
            </a:fld>
            <a:endParaRPr lang="en-US" dirty="0"/>
          </a:p>
        </p:txBody>
      </p:sp>
    </p:spTree>
    <p:extLst>
      <p:ext uri="{BB962C8B-B14F-4D97-AF65-F5344CB8AC3E}">
        <p14:creationId xmlns:p14="http://schemas.microsoft.com/office/powerpoint/2010/main" val="1644683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Cases under Title IX – facilities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600" dirty="0" smtClean="0"/>
              <a:t>Bleachers:  The school would rope off the bleachers at the baseball field so only spaces equivalent to the girls softball bleachers would be available.</a:t>
            </a:r>
          </a:p>
          <a:p>
            <a:r>
              <a:rPr lang="en-US" sz="2600" dirty="0" smtClean="0"/>
              <a:t>Signs:  The school would change </a:t>
            </a:r>
            <a:r>
              <a:rPr lang="en-US" sz="2600" dirty="0" err="1" smtClean="0"/>
              <a:t>Meritt</a:t>
            </a:r>
            <a:r>
              <a:rPr lang="en-US" sz="2600" dirty="0" smtClean="0"/>
              <a:t> Island Baseball to Merit Island Baseball and Softball</a:t>
            </a:r>
          </a:p>
          <a:p>
            <a:r>
              <a:rPr lang="en-US" sz="2600" dirty="0" smtClean="0"/>
              <a:t>Bathrooms:  The school would remove a fence to allow access from the softball field to the bathroom</a:t>
            </a:r>
          </a:p>
          <a:p>
            <a:r>
              <a:rPr lang="en-US" sz="2600" dirty="0" smtClean="0"/>
              <a:t>Lighting:  Install lights on girls field and discontinue usage of lights on baseball field until lights are installed on the softball field.</a:t>
            </a:r>
          </a:p>
          <a:p>
            <a:endParaRPr lang="en-US" sz="2800" dirty="0"/>
          </a:p>
          <a:p>
            <a:endParaRPr lang="en-US" dirty="0"/>
          </a:p>
          <a:p>
            <a:pPr marL="0" indent="0">
              <a:buNone/>
            </a:pPr>
            <a:endParaRPr lang="en-US" dirty="0"/>
          </a:p>
          <a:p>
            <a:pPr marL="0" indent="0">
              <a:buNone/>
            </a:pPr>
            <a:endParaRPr lang="en-US" sz="3000" dirty="0" smtClean="0"/>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31</a:t>
            </a:fld>
            <a:endParaRPr lang="en-US" dirty="0"/>
          </a:p>
        </p:txBody>
      </p:sp>
    </p:spTree>
    <p:extLst>
      <p:ext uri="{BB962C8B-B14F-4D97-AF65-F5344CB8AC3E}">
        <p14:creationId xmlns:p14="http://schemas.microsoft.com/office/powerpoint/2010/main" val="1254589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Cases under Title IX – facilities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400" dirty="0" smtClean="0"/>
              <a:t>The Court rejected the plan:  “Unfortunately, the Board’s plan leaves much to be desired; it creates the impression that the Board is not as sensitive as it should be regarding the necessity of compliance with Title IX.  The Court is inclined to agree with Plaintiffs that many of the Board’s proposals seem more retaliatory than constructive.”</a:t>
            </a:r>
          </a:p>
          <a:p>
            <a:r>
              <a:rPr lang="en-US" sz="2400" dirty="0" smtClean="0"/>
              <a:t>The Court ordered the removal of the fence for the restroom, establish a schedule for both teams to use the batting cage, change the sign to read Merritt Island Baseball and Softball and to speed up installation of lights.</a:t>
            </a:r>
          </a:p>
          <a:p>
            <a:endParaRPr lang="en-US" sz="2800" dirty="0"/>
          </a:p>
          <a:p>
            <a:endParaRPr lang="en-US" dirty="0"/>
          </a:p>
          <a:p>
            <a:pPr marL="0" indent="0">
              <a:buNone/>
            </a:pPr>
            <a:endParaRPr lang="en-US" dirty="0"/>
          </a:p>
          <a:p>
            <a:pPr marL="0" indent="0">
              <a:buNone/>
            </a:pPr>
            <a:endParaRPr lang="en-US" sz="3000" dirty="0" smtClean="0"/>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32</a:t>
            </a:fld>
            <a:endParaRPr lang="en-US" dirty="0"/>
          </a:p>
        </p:txBody>
      </p:sp>
    </p:spTree>
    <p:extLst>
      <p:ext uri="{BB962C8B-B14F-4D97-AF65-F5344CB8AC3E}">
        <p14:creationId xmlns:p14="http://schemas.microsoft.com/office/powerpoint/2010/main" val="1426271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Cases under Title IX – facilities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400" u="sng" dirty="0" err="1" smtClean="0"/>
              <a:t>Landlow</a:t>
            </a:r>
            <a:r>
              <a:rPr lang="en-US" sz="2400" u="sng" dirty="0" smtClean="0"/>
              <a:t> v. School Board of Brevard County</a:t>
            </a:r>
            <a:r>
              <a:rPr lang="en-US" sz="2400" dirty="0" smtClean="0"/>
              <a:t>, 132 </a:t>
            </a:r>
            <a:r>
              <a:rPr lang="en-US" sz="2400" dirty="0" err="1" smtClean="0"/>
              <a:t>F.Supp</a:t>
            </a:r>
            <a:r>
              <a:rPr lang="en-US" sz="2400" dirty="0" smtClean="0"/>
              <a:t>. 2d 958 (M.D. Fla. 2000)</a:t>
            </a:r>
          </a:p>
          <a:p>
            <a:r>
              <a:rPr lang="en-US" sz="2400" dirty="0" smtClean="0"/>
              <a:t>Plaintiffs sued about the disparity between the baseball and softball facilities at Titusville and Astronaut High Schools</a:t>
            </a:r>
          </a:p>
          <a:p>
            <a:r>
              <a:rPr lang="en-US" sz="2400" dirty="0" smtClean="0"/>
              <a:t>Softball had off-campus stadia at a City of Titusville Park.  Baseball had on-campus stadia.</a:t>
            </a:r>
          </a:p>
          <a:p>
            <a:r>
              <a:rPr lang="en-US" sz="2400" dirty="0" smtClean="0"/>
              <a:t>Softball fields had lights, but girls could not play at night due to city-sponsored recreational leagues.  Baseball could play night games.</a:t>
            </a:r>
          </a:p>
          <a:p>
            <a:r>
              <a:rPr lang="en-US" sz="2400" dirty="0" smtClean="0"/>
              <a:t>Baseball teams had batting cages.  Softball did not.</a:t>
            </a:r>
          </a:p>
          <a:p>
            <a:endParaRPr lang="en-US" sz="2800" dirty="0"/>
          </a:p>
          <a:p>
            <a:endParaRPr lang="en-US" dirty="0"/>
          </a:p>
          <a:p>
            <a:pPr marL="0" indent="0">
              <a:buNone/>
            </a:pPr>
            <a:endParaRPr lang="en-US" dirty="0"/>
          </a:p>
          <a:p>
            <a:pPr marL="0" indent="0">
              <a:buNone/>
            </a:pPr>
            <a:endParaRPr lang="en-US" sz="3000" dirty="0" smtClean="0"/>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33</a:t>
            </a:fld>
            <a:endParaRPr lang="en-US" dirty="0"/>
          </a:p>
        </p:txBody>
      </p:sp>
    </p:spTree>
    <p:extLst>
      <p:ext uri="{BB962C8B-B14F-4D97-AF65-F5344CB8AC3E}">
        <p14:creationId xmlns:p14="http://schemas.microsoft.com/office/powerpoint/2010/main" val="2273138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Cases under Title IX – facilities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400" dirty="0" smtClean="0"/>
              <a:t>Baseball fields had scoreboards.  Softball did not.</a:t>
            </a:r>
          </a:p>
          <a:p>
            <a:r>
              <a:rPr lang="en-US" sz="2400" dirty="0" smtClean="0"/>
              <a:t>There was a press box at Titusville baseball stadium. There was no press box at the softball fields</a:t>
            </a:r>
          </a:p>
          <a:p>
            <a:r>
              <a:rPr lang="en-US" sz="2400" dirty="0" smtClean="0"/>
              <a:t>The dimensions of the softball fields did not conform to the dimensions of a fast-pitch softball field.  It conformed to male slow-pitch softball.  The fences were too far for softball players to hit a homer.</a:t>
            </a:r>
          </a:p>
          <a:p>
            <a:endParaRPr lang="en-US" sz="2400" dirty="0" smtClean="0"/>
          </a:p>
          <a:p>
            <a:endParaRPr lang="en-US" sz="2800" dirty="0"/>
          </a:p>
          <a:p>
            <a:endParaRPr lang="en-US" dirty="0"/>
          </a:p>
          <a:p>
            <a:pPr marL="0" indent="0">
              <a:buNone/>
            </a:pPr>
            <a:endParaRPr lang="en-US" dirty="0"/>
          </a:p>
          <a:p>
            <a:pPr marL="0" indent="0">
              <a:buNone/>
            </a:pPr>
            <a:endParaRPr lang="en-US" sz="3000" dirty="0" smtClean="0"/>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34</a:t>
            </a:fld>
            <a:endParaRPr lang="en-US" dirty="0"/>
          </a:p>
        </p:txBody>
      </p:sp>
    </p:spTree>
    <p:extLst>
      <p:ext uri="{BB962C8B-B14F-4D97-AF65-F5344CB8AC3E}">
        <p14:creationId xmlns:p14="http://schemas.microsoft.com/office/powerpoint/2010/main" val="3867375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anose="020B0604020202020204" pitchFamily="34" charset="0"/>
                <a:cs typeface="Arial" panose="020B0604020202020204" pitchFamily="34" charset="0"/>
              </a:rPr>
              <a:t>Cases under Title IX – facilities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400" dirty="0" smtClean="0"/>
              <a:t>The Court, using the 10 factors from 34 C.F.R. 106.41 ruled that the School Board violated Title IX and required the development of a plan which “elevates the girls softball program at Titusville and Astronaut to a level enjoyed by the boy’s baseball teams at those schools.  The School Board should not propose a course of action that imposes ‘separate disadvantages’ upon the girls’ and boys’ programs as the Board initially attempted to do in response to the Court’s decision on the motion for preliminary injunction in Daniels.”</a:t>
            </a:r>
          </a:p>
          <a:p>
            <a:endParaRPr lang="en-US" sz="2800" dirty="0"/>
          </a:p>
          <a:p>
            <a:endParaRPr lang="en-US" dirty="0"/>
          </a:p>
          <a:p>
            <a:pPr marL="0" indent="0">
              <a:buNone/>
            </a:pPr>
            <a:endParaRPr lang="en-US" dirty="0"/>
          </a:p>
          <a:p>
            <a:pPr marL="0" indent="0">
              <a:buNone/>
            </a:pPr>
            <a:endParaRPr lang="en-US" sz="3000" dirty="0" smtClean="0"/>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35</a:t>
            </a:fld>
            <a:endParaRPr lang="en-US" dirty="0"/>
          </a:p>
        </p:txBody>
      </p:sp>
    </p:spTree>
    <p:extLst>
      <p:ext uri="{BB962C8B-B14F-4D97-AF65-F5344CB8AC3E}">
        <p14:creationId xmlns:p14="http://schemas.microsoft.com/office/powerpoint/2010/main" val="2745366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9235"/>
            <a:ext cx="8229600" cy="1143000"/>
          </a:xfrm>
        </p:spPr>
        <p:txBody>
          <a:bodyPr/>
          <a:lstStyle/>
          <a:p>
            <a:r>
              <a:rPr lang="en-US" b="1" dirty="0" smtClean="0">
                <a:latin typeface="Arial" panose="020B0604020202020204" pitchFamily="34" charset="0"/>
                <a:cs typeface="Arial" panose="020B0604020202020204" pitchFamily="34" charset="0"/>
              </a:rPr>
              <a:t>Title IX-1975 regulations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98780"/>
            <a:ext cx="8229600" cy="4525963"/>
          </a:xfrm>
        </p:spPr>
        <p:txBody>
          <a:bodyPr/>
          <a:lstStyle/>
          <a:p>
            <a:pPr algn="just"/>
            <a:r>
              <a:rPr lang="en-US" sz="2400" dirty="0" smtClean="0">
                <a:latin typeface="Arial" panose="020B0604020202020204" pitchFamily="34" charset="0"/>
                <a:cs typeface="Arial" panose="020B0604020202020204" pitchFamily="34" charset="0"/>
              </a:rPr>
              <a:t>The former Department of Health, Education and Welfare issued implementing regulations in 1975.</a:t>
            </a:r>
          </a:p>
          <a:p>
            <a:pPr algn="just"/>
            <a:r>
              <a:rPr lang="en-US" sz="2400" dirty="0" smtClean="0">
                <a:latin typeface="Arial" panose="020B0604020202020204" pitchFamily="34" charset="0"/>
                <a:cs typeface="Arial" panose="020B0604020202020204" pitchFamily="34" charset="0"/>
              </a:rPr>
              <a:t>The regulations prohibited sex-based discrimination in any interscholastic, intercollegiate, club or intramural sport.</a:t>
            </a:r>
            <a:endParaRPr lang="en-US" sz="2400" dirty="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The regulations required schools to “provide equal athletic opportunity for members of both sexes.”</a:t>
            </a:r>
          </a:p>
        </p:txBody>
      </p:sp>
    </p:spTree>
    <p:extLst>
      <p:ext uri="{BB962C8B-B14F-4D97-AF65-F5344CB8AC3E}">
        <p14:creationId xmlns:p14="http://schemas.microsoft.com/office/powerpoint/2010/main" val="288586125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5888"/>
            <a:ext cx="8229600" cy="1143000"/>
          </a:xfrm>
        </p:spPr>
        <p:txBody>
          <a:bodyPr/>
          <a:lstStyle/>
          <a:p>
            <a:r>
              <a:rPr lang="en-US" b="1" dirty="0" smtClean="0">
                <a:latin typeface="Arial" panose="020B0604020202020204" pitchFamily="34" charset="0"/>
                <a:cs typeface="Arial" panose="020B0604020202020204" pitchFamily="34" charset="0"/>
              </a:rPr>
              <a:t>Title IX -1975 regulations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96143"/>
            <a:ext cx="8229600" cy="4525963"/>
          </a:xfrm>
        </p:spPr>
        <p:txBody>
          <a:bodyPr/>
          <a:lstStyle/>
          <a:p>
            <a:pPr algn="just">
              <a:spcBef>
                <a:spcPts val="0"/>
              </a:spcBef>
            </a:pPr>
            <a:r>
              <a:rPr lang="en-US" sz="2400" dirty="0" smtClean="0">
                <a:latin typeface="Arial" panose="020B0604020202020204" pitchFamily="34" charset="0"/>
                <a:cs typeface="Arial" panose="020B0604020202020204" pitchFamily="34" charset="0"/>
              </a:rPr>
              <a:t>The regulation created 10 factors to consider for providing equal athletic </a:t>
            </a:r>
            <a:r>
              <a:rPr lang="en-US" sz="2400" dirty="0" err="1" smtClean="0">
                <a:latin typeface="Arial" panose="020B0604020202020204" pitchFamily="34" charset="0"/>
                <a:cs typeface="Arial" panose="020B0604020202020204" pitchFamily="34" charset="0"/>
              </a:rPr>
              <a:t>opportuity</a:t>
            </a:r>
            <a:r>
              <a:rPr lang="en-US" sz="2400" dirty="0" smtClean="0">
                <a:latin typeface="Arial" panose="020B0604020202020204" pitchFamily="34" charset="0"/>
                <a:cs typeface="Arial" panose="020B0604020202020204" pitchFamily="34" charset="0"/>
              </a:rPr>
              <a:t>.:</a:t>
            </a:r>
          </a:p>
          <a:p>
            <a:pPr lvl="1"/>
            <a:r>
              <a:rPr lang="en-US" b="1" dirty="0"/>
              <a:t>(1)</a:t>
            </a:r>
            <a:r>
              <a:rPr lang="en-US" dirty="0"/>
              <a:t> Whether the selection of sports and levels of competition effectively accommodate the interests and abilities of members of both sexes;</a:t>
            </a:r>
          </a:p>
          <a:p>
            <a:pPr lvl="1"/>
            <a:r>
              <a:rPr lang="en-US" b="1" dirty="0"/>
              <a:t>(2)</a:t>
            </a:r>
            <a:r>
              <a:rPr lang="en-US" dirty="0"/>
              <a:t> The provision of equipment and supplies;</a:t>
            </a:r>
          </a:p>
          <a:p>
            <a:pPr lvl="1"/>
            <a:r>
              <a:rPr lang="en-US" b="1" dirty="0"/>
              <a:t>(3)</a:t>
            </a:r>
            <a:r>
              <a:rPr lang="en-US" dirty="0"/>
              <a:t> Scheduling of games and practice time;</a:t>
            </a:r>
          </a:p>
          <a:p>
            <a:pPr lvl="1"/>
            <a:r>
              <a:rPr lang="en-US" b="1" dirty="0"/>
              <a:t>(4)</a:t>
            </a:r>
            <a:r>
              <a:rPr lang="en-US" dirty="0"/>
              <a:t> Travel and per diem allowance;</a:t>
            </a:r>
          </a:p>
          <a:p>
            <a:pPr lvl="1" algn="just">
              <a:spcBef>
                <a:spcPts val="0"/>
              </a:spcBef>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605662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7895"/>
            <a:ext cx="8229600" cy="1143000"/>
          </a:xfrm>
        </p:spPr>
        <p:txBody>
          <a:bodyPr/>
          <a:lstStyle/>
          <a:p>
            <a:r>
              <a:rPr lang="en-US" b="1" dirty="0" smtClean="0">
                <a:latin typeface="Arial" panose="020B0604020202020204" pitchFamily="34" charset="0"/>
                <a:ea typeface="ヒラギノ角ゴ Pro W3"/>
                <a:cs typeface="Arial" panose="020B0604020202020204" pitchFamily="34" charset="0"/>
              </a:rPr>
              <a:t>Title IX-1975 regulations</a:t>
            </a:r>
          </a:p>
        </p:txBody>
      </p:sp>
      <p:sp>
        <p:nvSpPr>
          <p:cNvPr id="13315" name="Content Placeholder 2"/>
          <p:cNvSpPr>
            <a:spLocks noGrp="1"/>
          </p:cNvSpPr>
          <p:nvPr>
            <p:ph idx="1"/>
          </p:nvPr>
        </p:nvSpPr>
        <p:spPr>
          <a:xfrm>
            <a:off x="457200" y="1850895"/>
            <a:ext cx="8229600" cy="4525963"/>
          </a:xfrm>
        </p:spPr>
        <p:txBody>
          <a:bodyPr/>
          <a:lstStyle/>
          <a:p>
            <a:pPr lvl="1"/>
            <a:r>
              <a:rPr lang="en-US" sz="2400" b="1" dirty="0"/>
              <a:t>(5)</a:t>
            </a:r>
            <a:r>
              <a:rPr lang="en-US" sz="2400" dirty="0"/>
              <a:t> Opportunity to receive coaching and academic tutoring;</a:t>
            </a:r>
          </a:p>
          <a:p>
            <a:pPr lvl="1"/>
            <a:r>
              <a:rPr lang="en-US" sz="2400" b="1" dirty="0"/>
              <a:t>(6)</a:t>
            </a:r>
            <a:r>
              <a:rPr lang="en-US" sz="2400" dirty="0"/>
              <a:t> Assignment and compensation of coaches and tutors;</a:t>
            </a:r>
          </a:p>
          <a:p>
            <a:pPr lvl="1"/>
            <a:r>
              <a:rPr lang="en-US" sz="2400" b="1" dirty="0"/>
              <a:t>(7)</a:t>
            </a:r>
            <a:r>
              <a:rPr lang="en-US" sz="2400" dirty="0"/>
              <a:t> Provision of locker rooms, practice and competitive facilities;</a:t>
            </a:r>
          </a:p>
          <a:p>
            <a:pPr lvl="1"/>
            <a:r>
              <a:rPr lang="en-US" sz="2400" b="1" dirty="0"/>
              <a:t>(8)</a:t>
            </a:r>
            <a:r>
              <a:rPr lang="en-US" sz="2400" dirty="0"/>
              <a:t> Provision of medical and training facilities and services;</a:t>
            </a:r>
          </a:p>
          <a:p>
            <a:pPr lvl="1"/>
            <a:r>
              <a:rPr lang="en-US" sz="2400" b="1" dirty="0"/>
              <a:t>(9)</a:t>
            </a:r>
            <a:r>
              <a:rPr lang="en-US" sz="2400" dirty="0"/>
              <a:t> Provision of housing and dining facilities and services;</a:t>
            </a:r>
          </a:p>
          <a:p>
            <a:pPr lvl="1"/>
            <a:r>
              <a:rPr lang="en-US" sz="2400" b="1" dirty="0"/>
              <a:t>(10)</a:t>
            </a:r>
            <a:r>
              <a:rPr lang="en-US" sz="2400" dirty="0"/>
              <a:t> Publicity.</a:t>
            </a:r>
          </a:p>
          <a:p>
            <a:pPr eaLnBrk="1" hangingPunct="1">
              <a:buNone/>
            </a:pPr>
            <a:endParaRPr lang="en-US" sz="2800" dirty="0">
              <a:ea typeface="ヒラギノ角ゴ Pro W3"/>
              <a:cs typeface="ヒラギノ角ゴ Pro W3"/>
            </a:endParaRPr>
          </a:p>
          <a:p>
            <a:pPr>
              <a:buNone/>
            </a:pPr>
            <a:endParaRPr lang="en-US" dirty="0" smtClean="0">
              <a:ea typeface="ヒラギノ角ゴ Pro W3"/>
              <a:cs typeface="ヒラギノ角ゴ Pro W3"/>
            </a:endParaRPr>
          </a:p>
        </p:txBody>
      </p:sp>
      <p:sp>
        <p:nvSpPr>
          <p:cNvPr id="13316" name="Rectangle 3"/>
          <p:cNvSpPr>
            <a:spLocks noChangeArrowheads="1"/>
          </p:cNvSpPr>
          <p:nvPr/>
        </p:nvSpPr>
        <p:spPr bwMode="auto">
          <a:xfrm>
            <a:off x="2286000" y="2413000"/>
            <a:ext cx="4572000" cy="369888"/>
          </a:xfrm>
          <a:prstGeom prst="rect">
            <a:avLst/>
          </a:prstGeom>
          <a:noFill/>
          <a:ln w="9525">
            <a:noFill/>
            <a:miter lim="800000"/>
            <a:headEnd/>
            <a:tailEnd/>
          </a:ln>
        </p:spPr>
        <p:txBody>
          <a:bodyPr>
            <a:spAutoFit/>
          </a:bodyPr>
          <a:lstStyle/>
          <a:p>
            <a:endParaRPr lang="en-US" dirty="0"/>
          </a:p>
        </p:txBody>
      </p:sp>
    </p:spTree>
    <p:extLst>
      <p:ext uri="{BB962C8B-B14F-4D97-AF65-F5344CB8AC3E}">
        <p14:creationId xmlns:p14="http://schemas.microsoft.com/office/powerpoint/2010/main" val="1738061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8566"/>
            <a:ext cx="8229600" cy="1143000"/>
          </a:xfrm>
        </p:spPr>
        <p:txBody>
          <a:bodyPr/>
          <a:lstStyle/>
          <a:p>
            <a:r>
              <a:rPr lang="en-US" sz="3600" b="1" dirty="0" smtClean="0">
                <a:latin typeface="Arial" panose="020B0604020202020204" pitchFamily="34" charset="0"/>
                <a:cs typeface="Arial" panose="020B0604020202020204" pitchFamily="34" charset="0"/>
              </a:rPr>
              <a:t>Title IX – 1979 policy interpretation</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41566"/>
            <a:ext cx="8229600" cy="4525963"/>
          </a:xfrm>
        </p:spPr>
        <p:txBody>
          <a:bodyPr/>
          <a:lstStyle/>
          <a:p>
            <a:pPr algn="just"/>
            <a:r>
              <a:rPr lang="en-US" dirty="0" smtClean="0">
                <a:latin typeface="Arial" panose="020B0604020202020204" pitchFamily="34" charset="0"/>
                <a:cs typeface="Arial" panose="020B0604020202020204" pitchFamily="34" charset="0"/>
              </a:rPr>
              <a:t>Almost 100 colleges and high school activities associations complained about not knowing how to comply.  As such, the Department of Health, Education and Welfare, created a policy guidance for education institutions.  The policy guidance was a three-part test:</a:t>
            </a:r>
          </a:p>
          <a:p>
            <a:endParaRPr lang="en-US" dirty="0"/>
          </a:p>
        </p:txBody>
      </p:sp>
    </p:spTree>
    <p:extLst>
      <p:ext uri="{BB962C8B-B14F-4D97-AF65-F5344CB8AC3E}">
        <p14:creationId xmlns:p14="http://schemas.microsoft.com/office/powerpoint/2010/main" val="165327642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rial" panose="020B0604020202020204" pitchFamily="34" charset="0"/>
                <a:cs typeface="Arial" panose="020B0604020202020204" pitchFamily="34" charset="0"/>
              </a:rPr>
              <a:t>Title IX – 1979 policy interpretation</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lvl="1" algn="just"/>
            <a:r>
              <a:rPr lang="en-US" sz="2000" dirty="0">
                <a:latin typeface="Arial" panose="020B0604020202020204" pitchFamily="34" charset="0"/>
                <a:cs typeface="Arial" panose="020B0604020202020204" pitchFamily="34" charset="0"/>
              </a:rPr>
              <a:t>Whether the level of </a:t>
            </a:r>
            <a:r>
              <a:rPr lang="en-US" sz="2000" dirty="0" err="1">
                <a:latin typeface="Arial" panose="020B0604020202020204" pitchFamily="34" charset="0"/>
                <a:cs typeface="Arial" panose="020B0604020202020204" pitchFamily="34" charset="0"/>
              </a:rPr>
              <a:t>participational</a:t>
            </a:r>
            <a:r>
              <a:rPr lang="en-US" sz="2000" dirty="0">
                <a:latin typeface="Arial" panose="020B0604020202020204" pitchFamily="34" charset="0"/>
                <a:cs typeface="Arial" panose="020B0604020202020204" pitchFamily="34" charset="0"/>
              </a:rPr>
              <a:t> opportunities for male and female students are provided in numbers substantially proportionate to their respective enrollments.</a:t>
            </a:r>
          </a:p>
          <a:p>
            <a:pPr lvl="1" algn="just"/>
            <a:r>
              <a:rPr lang="en-US" sz="2000" dirty="0">
                <a:latin typeface="Arial" panose="020B0604020202020204" pitchFamily="34" charset="0"/>
                <a:cs typeface="Arial" panose="020B0604020202020204" pitchFamily="34" charset="0"/>
              </a:rPr>
              <a:t>When the members of one sex have been underrepresented among athletes, whether the institution can show a history and continuing practice of program expansion which is demonstrably responsive to the developing interest and abilities of members of that sex</a:t>
            </a:r>
          </a:p>
          <a:p>
            <a:pPr lvl="1" algn="just"/>
            <a:r>
              <a:rPr lang="en-US" sz="2000" dirty="0" smtClean="0">
                <a:latin typeface="Arial" panose="020B0604020202020204" pitchFamily="34" charset="0"/>
                <a:cs typeface="Arial" panose="020B0604020202020204" pitchFamily="34" charset="0"/>
              </a:rPr>
              <a:t>Where members of one sex are underrepresented among intercollegiate athletes, and the institution cannot show a continuing practice of program expansion such as cited above, whether it can be demonstrated that the interest and abilities of the members of that sex have been fully and effectively accommodated by the present program.  44 </a:t>
            </a:r>
            <a:r>
              <a:rPr lang="en-US" sz="2000" dirty="0" err="1" smtClean="0">
                <a:latin typeface="Arial" panose="020B0604020202020204" pitchFamily="34" charset="0"/>
                <a:cs typeface="Arial" panose="020B0604020202020204" pitchFamily="34" charset="0"/>
              </a:rPr>
              <a:t>Fed.Reg</a:t>
            </a:r>
            <a:r>
              <a:rPr lang="en-US" sz="2000" dirty="0" smtClean="0">
                <a:latin typeface="Arial" panose="020B0604020202020204" pitchFamily="34" charset="0"/>
                <a:cs typeface="Arial" panose="020B0604020202020204" pitchFamily="34" charset="0"/>
              </a:rPr>
              <a:t>. 71,413 (December 11, 1979)</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8</a:t>
            </a:fld>
            <a:endParaRPr lang="en-US" dirty="0"/>
          </a:p>
        </p:txBody>
      </p:sp>
    </p:spTree>
    <p:extLst>
      <p:ext uri="{BB962C8B-B14F-4D97-AF65-F5344CB8AC3E}">
        <p14:creationId xmlns:p14="http://schemas.microsoft.com/office/powerpoint/2010/main" val="800475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Title IX – 1996 clarification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800" dirty="0" smtClean="0"/>
              <a:t>DOE issued a “Dear Colleague” letter on January 16, 1996 providing additional clarification, but not revising, the three part test.  The clarification was that educational institutions only have to comply with one part of the three part test.  The clarification also emphasized that institutions are not required to cap or eliminate participation opportunities for men.</a:t>
            </a:r>
            <a:endParaRPr lang="en-US" sz="2400" dirty="0" smtClean="0"/>
          </a:p>
          <a:p>
            <a:pPr lvl="1"/>
            <a:endParaRPr lang="en-US" sz="2400" dirty="0" smtClean="0"/>
          </a:p>
          <a:p>
            <a:pPr lvl="1"/>
            <a:endParaRPr lang="en-US" dirty="0"/>
          </a:p>
        </p:txBody>
      </p:sp>
      <p:sp>
        <p:nvSpPr>
          <p:cNvPr id="4" name="Slide Number Placeholder 3"/>
          <p:cNvSpPr>
            <a:spLocks noGrp="1"/>
          </p:cNvSpPr>
          <p:nvPr>
            <p:ph type="sldNum" sz="quarter" idx="12"/>
          </p:nvPr>
        </p:nvSpPr>
        <p:spPr/>
        <p:txBody>
          <a:bodyPr/>
          <a:lstStyle/>
          <a:p>
            <a:pPr>
              <a:defRPr/>
            </a:pPr>
            <a:fld id="{4BA9F304-083B-4DB0-8FC1-88DD66C3017C}" type="slidenum">
              <a:rPr lang="en-US" smtClean="0"/>
              <a:pPr>
                <a:defRPr/>
              </a:pPr>
              <a:t>9</a:t>
            </a:fld>
            <a:endParaRPr lang="en-US" dirty="0"/>
          </a:p>
        </p:txBody>
      </p:sp>
    </p:spTree>
    <p:extLst>
      <p:ext uri="{BB962C8B-B14F-4D97-AF65-F5344CB8AC3E}">
        <p14:creationId xmlns:p14="http://schemas.microsoft.com/office/powerpoint/2010/main" val="1837036575"/>
      </p:ext>
    </p:extLst>
  </p:cSld>
  <p:clrMapOvr>
    <a:masterClrMapping/>
  </p:clrMapOvr>
</p:sld>
</file>

<file path=ppt/theme/theme1.xml><?xml version="1.0" encoding="utf-8"?>
<a:theme xmlns:a="http://schemas.openxmlformats.org/drawingml/2006/main" name="OCPS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35D01C65082B4FAD0EB0F3AEFEF19F" ma:contentTypeVersion="1" ma:contentTypeDescription="Create a new document." ma:contentTypeScope="" ma:versionID="9707a1045b55061be919ed6ea2a47b55">
  <xsd:schema xmlns:xsd="http://www.w3.org/2001/XMLSchema" xmlns:xs="http://www.w3.org/2001/XMLSchema" xmlns:p="http://schemas.microsoft.com/office/2006/metadata/properties" targetNamespace="http://schemas.microsoft.com/office/2006/metadata/properties" ma:root="true" ma:fieldsID="5ee724f78bef05bf5ae92e211722388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8"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9B5215-0B09-476C-A3FD-12156C0C8F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4B11396-A8FE-4BA4-ABC1-C6DE5D0C6315}">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1EF83A98-1BF1-4561-8B46-F3B6226880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6174</TotalTime>
  <Words>2447</Words>
  <Application>Microsoft Office PowerPoint</Application>
  <PresentationFormat>On-screen Show (4:3)</PresentationFormat>
  <Paragraphs>191</Paragraphs>
  <Slides>35</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ＭＳ Ｐゴシック</vt:lpstr>
      <vt:lpstr>Arial</vt:lpstr>
      <vt:lpstr>Calibri</vt:lpstr>
      <vt:lpstr>Geneva</vt:lpstr>
      <vt:lpstr>ヒラギノ角ゴ Pro W3</vt:lpstr>
      <vt:lpstr>OCPSPowerPoint_template</vt:lpstr>
      <vt:lpstr>Default Theme</vt:lpstr>
      <vt:lpstr>PowerPoint Presentation</vt:lpstr>
      <vt:lpstr>Title IX</vt:lpstr>
      <vt:lpstr>Title IX</vt:lpstr>
      <vt:lpstr>Title IX-1975 regulations</vt:lpstr>
      <vt:lpstr>Title IX -1975 regulations</vt:lpstr>
      <vt:lpstr>Title IX-1975 regulations</vt:lpstr>
      <vt:lpstr>Title IX – 1979 policy interpretation</vt:lpstr>
      <vt:lpstr>Title IX – 1979 policy interpretation</vt:lpstr>
      <vt:lpstr>Title IX – 1996 clarification</vt:lpstr>
      <vt:lpstr>Title IX – 1996 clarification</vt:lpstr>
      <vt:lpstr>Title IX – 1996 clarification</vt:lpstr>
      <vt:lpstr>Title IX – 2010 clarification</vt:lpstr>
      <vt:lpstr>Title IX – 2010 clarification</vt:lpstr>
      <vt:lpstr>Title IX – 2010 Clarification</vt:lpstr>
      <vt:lpstr>Cases under Title IX – sport elimination</vt:lpstr>
      <vt:lpstr>Cases under Title IX – sport elimination</vt:lpstr>
      <vt:lpstr>Cases under Title IX – sport elimination</vt:lpstr>
      <vt:lpstr>Cases under Title IX – sport elimination</vt:lpstr>
      <vt:lpstr>Cases under Title IX – sport elimination</vt:lpstr>
      <vt:lpstr>Cases under Title IX – sport elimination</vt:lpstr>
      <vt:lpstr>Cases under Title IX – sport elimination</vt:lpstr>
      <vt:lpstr>Cases under Title IX – offering sports</vt:lpstr>
      <vt:lpstr>Cases under Title IX – offering sports</vt:lpstr>
      <vt:lpstr>Cases under Title IX – offering sports</vt:lpstr>
      <vt:lpstr>Cases under Title IX – offering sports</vt:lpstr>
      <vt:lpstr>Cases under Title IX – offering sports</vt:lpstr>
      <vt:lpstr>Cases under Title IX – facilities</vt:lpstr>
      <vt:lpstr>Cases under Title IX – facilities</vt:lpstr>
      <vt:lpstr>Cases under Title IX – facilities</vt:lpstr>
      <vt:lpstr>Cases under Title IX – facilities</vt:lpstr>
      <vt:lpstr>Cases under Title IX – facilities</vt:lpstr>
      <vt:lpstr>Cases under Title IX – facilities</vt:lpstr>
      <vt:lpstr>Cases under Title IX – facilities</vt:lpstr>
      <vt:lpstr>Cases under Title IX – facilities</vt:lpstr>
      <vt:lpstr>Cases under Title IX – facilities</vt:lpstr>
    </vt:vector>
  </TitlesOfParts>
  <Company>Orange County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 Hernandez</dc:creator>
  <cp:lastModifiedBy>Lauren Otero</cp:lastModifiedBy>
  <cp:revision>317</cp:revision>
  <cp:lastPrinted>2016-04-29T19:58:13Z</cp:lastPrinted>
  <dcterms:created xsi:type="dcterms:W3CDTF">2011-07-14T11:08:22Z</dcterms:created>
  <dcterms:modified xsi:type="dcterms:W3CDTF">2018-05-09T18:03:25Z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0x0101000F35D01C65082B4FAD0EB0F3AEFEF19F</vt:lpwstr>
  </property>
</Properties>
</file>