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905" r:id="rId5"/>
  </p:sldMasterIdLst>
  <p:notesMasterIdLst>
    <p:notesMasterId r:id="rId61"/>
  </p:notesMasterIdLst>
  <p:handoutMasterIdLst>
    <p:handoutMasterId r:id="rId62"/>
  </p:handoutMasterIdLst>
  <p:sldIdLst>
    <p:sldId id="374" r:id="rId6"/>
    <p:sldId id="260" r:id="rId7"/>
    <p:sldId id="378" r:id="rId8"/>
    <p:sldId id="401" r:id="rId9"/>
    <p:sldId id="402" r:id="rId10"/>
    <p:sldId id="403" r:id="rId11"/>
    <p:sldId id="405" r:id="rId12"/>
    <p:sldId id="406" r:id="rId13"/>
    <p:sldId id="432" r:id="rId14"/>
    <p:sldId id="433" r:id="rId15"/>
    <p:sldId id="434" r:id="rId16"/>
    <p:sldId id="436" r:id="rId17"/>
    <p:sldId id="437" r:id="rId18"/>
    <p:sldId id="435" r:id="rId19"/>
    <p:sldId id="438" r:id="rId20"/>
    <p:sldId id="439" r:id="rId21"/>
    <p:sldId id="459" r:id="rId22"/>
    <p:sldId id="407" r:id="rId23"/>
    <p:sldId id="408" r:id="rId24"/>
    <p:sldId id="409" r:id="rId25"/>
    <p:sldId id="410" r:id="rId26"/>
    <p:sldId id="420" r:id="rId27"/>
    <p:sldId id="422" r:id="rId28"/>
    <p:sldId id="423" r:id="rId29"/>
    <p:sldId id="424" r:id="rId30"/>
    <p:sldId id="425" r:id="rId31"/>
    <p:sldId id="426" r:id="rId32"/>
    <p:sldId id="427" r:id="rId33"/>
    <p:sldId id="428" r:id="rId34"/>
    <p:sldId id="440" r:id="rId35"/>
    <p:sldId id="441" r:id="rId36"/>
    <p:sldId id="353" r:id="rId37"/>
    <p:sldId id="289" r:id="rId38"/>
    <p:sldId id="442" r:id="rId39"/>
    <p:sldId id="443" r:id="rId40"/>
    <p:sldId id="444" r:id="rId41"/>
    <p:sldId id="445" r:id="rId42"/>
    <p:sldId id="393" r:id="rId43"/>
    <p:sldId id="298" r:id="rId44"/>
    <p:sldId id="301" r:id="rId45"/>
    <p:sldId id="446" r:id="rId46"/>
    <p:sldId id="447" r:id="rId47"/>
    <p:sldId id="448" r:id="rId48"/>
    <p:sldId id="450" r:id="rId49"/>
    <p:sldId id="449" r:id="rId50"/>
    <p:sldId id="451" r:id="rId51"/>
    <p:sldId id="452" r:id="rId52"/>
    <p:sldId id="453" r:id="rId53"/>
    <p:sldId id="454" r:id="rId54"/>
    <p:sldId id="455" r:id="rId55"/>
    <p:sldId id="456" r:id="rId56"/>
    <p:sldId id="458" r:id="rId57"/>
    <p:sldId id="460" r:id="rId58"/>
    <p:sldId id="457" r:id="rId59"/>
    <p:sldId id="340" r:id="rId6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5pPr>
    <a:lvl6pPr marL="2286000" algn="l" defTabSz="914400" rtl="0" eaLnBrk="1" latinLnBrk="0" hangingPunct="1">
      <a:defRPr kern="1200">
        <a:solidFill>
          <a:schemeClr val="tx1"/>
        </a:solidFill>
        <a:latin typeface="Calibri" pitchFamily="34" charset="0"/>
        <a:ea typeface="ヒラギノ角ゴ Pro W3"/>
        <a:cs typeface="ヒラギノ角ゴ Pro W3"/>
      </a:defRPr>
    </a:lvl6pPr>
    <a:lvl7pPr marL="2743200" algn="l" defTabSz="914400" rtl="0" eaLnBrk="1" latinLnBrk="0" hangingPunct="1">
      <a:defRPr kern="1200">
        <a:solidFill>
          <a:schemeClr val="tx1"/>
        </a:solidFill>
        <a:latin typeface="Calibri" pitchFamily="34" charset="0"/>
        <a:ea typeface="ヒラギノ角ゴ Pro W3"/>
        <a:cs typeface="ヒラギノ角ゴ Pro W3"/>
      </a:defRPr>
    </a:lvl7pPr>
    <a:lvl8pPr marL="3200400" algn="l" defTabSz="914400" rtl="0" eaLnBrk="1" latinLnBrk="0" hangingPunct="1">
      <a:defRPr kern="1200">
        <a:solidFill>
          <a:schemeClr val="tx1"/>
        </a:solidFill>
        <a:latin typeface="Calibri" pitchFamily="34" charset="0"/>
        <a:ea typeface="ヒラギノ角ゴ Pro W3"/>
        <a:cs typeface="ヒラギノ角ゴ Pro W3"/>
      </a:defRPr>
    </a:lvl8pPr>
    <a:lvl9pPr marL="3657600" algn="l" defTabSz="914400" rtl="0" eaLnBrk="1" latinLnBrk="0" hangingPunct="1">
      <a:defRPr kern="1200">
        <a:solidFill>
          <a:schemeClr val="tx1"/>
        </a:solidFill>
        <a:latin typeface="Calibri"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FCA6"/>
    <a:srgbClr val="15F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80" d="100"/>
          <a:sy n="80" d="100"/>
        </p:scale>
        <p:origin x="2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dirty="0"/>
              <a:t>5/3/2016</a:t>
            </a: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054A78B-6EF5-46BB-A6D5-E2BCBF35E48A}" type="slidenum">
              <a:rPr lang="en-US" smtClean="0"/>
              <a:t>‹#›</a:t>
            </a:fld>
            <a:endParaRPr lang="en-US" dirty="0"/>
          </a:p>
        </p:txBody>
      </p:sp>
    </p:spTree>
    <p:extLst>
      <p:ext uri="{BB962C8B-B14F-4D97-AF65-F5344CB8AC3E}">
        <p14:creationId xmlns:p14="http://schemas.microsoft.com/office/powerpoint/2010/main" val="20583241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r>
              <a:rPr lang="en-US" dirty="0"/>
              <a:t>5/3/2016</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17E974A-721B-4189-BB4E-5E7BF0FBE109}" type="slidenum">
              <a:rPr lang="en-US"/>
              <a:pPr>
                <a:defRPr/>
              </a:pPr>
              <a:t>‹#›</a:t>
            </a:fld>
            <a:endParaRPr lang="en-US" dirty="0"/>
          </a:p>
        </p:txBody>
      </p:sp>
    </p:spTree>
    <p:extLst>
      <p:ext uri="{BB962C8B-B14F-4D97-AF65-F5344CB8AC3E}">
        <p14:creationId xmlns:p14="http://schemas.microsoft.com/office/powerpoint/2010/main" val="173943957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a:t>5/3/2016</a:t>
            </a:r>
          </a:p>
        </p:txBody>
      </p:sp>
      <p:sp>
        <p:nvSpPr>
          <p:cNvPr id="5" name="Slide Number Placeholder 4"/>
          <p:cNvSpPr>
            <a:spLocks noGrp="1"/>
          </p:cNvSpPr>
          <p:nvPr>
            <p:ph type="sldNum" sz="quarter" idx="11"/>
          </p:nvPr>
        </p:nvSpPr>
        <p:spPr/>
        <p:txBody>
          <a:bodyPr/>
          <a:lstStyle/>
          <a:p>
            <a:pPr>
              <a:defRPr/>
            </a:pPr>
            <a:fld id="{017E974A-721B-4189-BB4E-5E7BF0FBE109}" type="slidenum">
              <a:rPr lang="en-US" smtClean="0"/>
              <a:pPr>
                <a:defRPr/>
              </a:pPr>
              <a:t>1</a:t>
            </a:fld>
            <a:endParaRPr lang="en-US" dirty="0"/>
          </a:p>
        </p:txBody>
      </p:sp>
    </p:spTree>
    <p:extLst>
      <p:ext uri="{BB962C8B-B14F-4D97-AF65-F5344CB8AC3E}">
        <p14:creationId xmlns:p14="http://schemas.microsoft.com/office/powerpoint/2010/main" val="410598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84892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27</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63485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28</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407751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359146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24717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421655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a:t>5/3/2016</a:t>
            </a:r>
          </a:p>
        </p:txBody>
      </p:sp>
      <p:sp>
        <p:nvSpPr>
          <p:cNvPr id="5" name="Slide Number Placeholder 4"/>
          <p:cNvSpPr>
            <a:spLocks noGrp="1"/>
          </p:cNvSpPr>
          <p:nvPr>
            <p:ph type="sldNum" sz="quarter" idx="11"/>
          </p:nvPr>
        </p:nvSpPr>
        <p:spPr/>
        <p:txBody>
          <a:bodyPr/>
          <a:lstStyle/>
          <a:p>
            <a:pPr>
              <a:defRPr/>
            </a:pPr>
            <a:fld id="{017E974A-721B-4189-BB4E-5E7BF0FBE109}" type="slidenum">
              <a:rPr lang="en-US" smtClean="0"/>
              <a:pPr>
                <a:defRPr/>
              </a:pPr>
              <a:t>55</a:t>
            </a:fld>
            <a:endParaRPr lang="en-US" dirty="0"/>
          </a:p>
        </p:txBody>
      </p:sp>
    </p:spTree>
    <p:extLst>
      <p:ext uri="{BB962C8B-B14F-4D97-AF65-F5344CB8AC3E}">
        <p14:creationId xmlns:p14="http://schemas.microsoft.com/office/powerpoint/2010/main" val="165849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a:t>5/3/2016</a:t>
            </a:r>
          </a:p>
        </p:txBody>
      </p:sp>
      <p:sp>
        <p:nvSpPr>
          <p:cNvPr id="5" name="Slide Number Placeholder 4"/>
          <p:cNvSpPr>
            <a:spLocks noGrp="1"/>
          </p:cNvSpPr>
          <p:nvPr>
            <p:ph type="sldNum" sz="quarter" idx="11"/>
          </p:nvPr>
        </p:nvSpPr>
        <p:spPr/>
        <p:txBody>
          <a:bodyPr/>
          <a:lstStyle/>
          <a:p>
            <a:pPr>
              <a:defRPr/>
            </a:pPr>
            <a:fld id="{017E974A-721B-4189-BB4E-5E7BF0FBE109}" type="slidenum">
              <a:rPr lang="en-US" smtClean="0"/>
              <a:pPr>
                <a:defRPr/>
              </a:pPr>
              <a:t>2</a:t>
            </a:fld>
            <a:endParaRPr lang="en-US" dirty="0"/>
          </a:p>
        </p:txBody>
      </p:sp>
    </p:spTree>
    <p:extLst>
      <p:ext uri="{BB962C8B-B14F-4D97-AF65-F5344CB8AC3E}">
        <p14:creationId xmlns:p14="http://schemas.microsoft.com/office/powerpoint/2010/main" val="333593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C2DAB-61AE-4804-AABA-DD87C7C57BAA}" type="slidenum">
              <a:rPr lang="en-US" smtClean="0"/>
              <a:pPr/>
              <a:t>4</a:t>
            </a:fld>
            <a:endParaRPr lang="en-US" dirty="0"/>
          </a:p>
        </p:txBody>
      </p:sp>
      <p:sp>
        <p:nvSpPr>
          <p:cNvPr id="2" name="Date Placeholder 1"/>
          <p:cNvSpPr>
            <a:spLocks noGrp="1"/>
          </p:cNvSpPr>
          <p:nvPr>
            <p:ph type="dt" idx="10"/>
          </p:nvPr>
        </p:nvSpPr>
        <p:spPr/>
        <p:txBody>
          <a:bodyPr/>
          <a:lstStyle/>
          <a:p>
            <a:pPr>
              <a:defRPr/>
            </a:pPr>
            <a:r>
              <a:rPr lang="en-US" dirty="0"/>
              <a:t>Summer 2016</a:t>
            </a:r>
          </a:p>
        </p:txBody>
      </p:sp>
    </p:spTree>
    <p:extLst>
      <p:ext uri="{BB962C8B-B14F-4D97-AF65-F5344CB8AC3E}">
        <p14:creationId xmlns:p14="http://schemas.microsoft.com/office/powerpoint/2010/main" val="250713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21582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418301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301439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93440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24</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246571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25</a:t>
            </a:fld>
            <a:endParaRPr lang="en-US" dirty="0"/>
          </a:p>
        </p:txBody>
      </p:sp>
      <p:sp>
        <p:nvSpPr>
          <p:cNvPr id="5" name="Date Placeholder 4"/>
          <p:cNvSpPr>
            <a:spLocks noGrp="1"/>
          </p:cNvSpPr>
          <p:nvPr>
            <p:ph type="dt" idx="11"/>
          </p:nvPr>
        </p:nvSpPr>
        <p:spPr/>
        <p:txBody>
          <a:bodyPr/>
          <a:lstStyle/>
          <a:p>
            <a:pPr>
              <a:defRPr/>
            </a:pPr>
            <a:r>
              <a:rPr lang="en-US" dirty="0"/>
              <a:t>Summer 2016</a:t>
            </a:r>
          </a:p>
        </p:txBody>
      </p:sp>
    </p:spTree>
    <p:extLst>
      <p:ext uri="{BB962C8B-B14F-4D97-AF65-F5344CB8AC3E}">
        <p14:creationId xmlns:p14="http://schemas.microsoft.com/office/powerpoint/2010/main" val="150272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CF2B559-A540-49F5-9EE2-3B339871A8F7}" type="datetime1">
              <a:rPr lang="en-US" smtClean="0"/>
              <a:t>5/9/2018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C6691-7CD2-4098-B119-AEF957A3488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3" y="2129897"/>
            <a:ext cx="7772797" cy="1471084"/>
          </a:xfrm>
        </p:spPr>
        <p:txBody>
          <a:bodyPr/>
          <a:lstStyle/>
          <a:p>
            <a:r>
              <a:rPr lang="en-US"/>
              <a:t>Click to edit Master title style</a:t>
            </a:r>
          </a:p>
        </p:txBody>
      </p:sp>
      <p:sp>
        <p:nvSpPr>
          <p:cNvPr id="3" name="Subtitle 2"/>
          <p:cNvSpPr>
            <a:spLocks noGrp="1"/>
          </p:cNvSpPr>
          <p:nvPr>
            <p:ph type="subTitle" idx="1"/>
          </p:nvPr>
        </p:nvSpPr>
        <p:spPr>
          <a:xfrm>
            <a:off x="1371203" y="3886730"/>
            <a:ext cx="6401594" cy="1751541"/>
          </a:xfrm>
        </p:spPr>
        <p:txBody>
          <a:bodyPr/>
          <a:lstStyle>
            <a:lvl1pPr marL="0" indent="0" algn="ctr">
              <a:buNone/>
              <a:defRPr/>
            </a:lvl1pPr>
            <a:lvl2pPr marL="285750" indent="0" algn="ctr">
              <a:buNone/>
              <a:defRPr/>
            </a:lvl2pPr>
            <a:lvl3pPr marL="571500" indent="0" algn="ctr">
              <a:buNone/>
              <a:defRPr/>
            </a:lvl3pPr>
            <a:lvl4pPr marL="857250" indent="0" algn="ctr">
              <a:buNone/>
              <a:defRPr/>
            </a:lvl4pPr>
            <a:lvl5pPr marL="1143000" indent="0" algn="ctr">
              <a:buNone/>
              <a:defRPr/>
            </a:lvl5pPr>
            <a:lvl6pPr marL="1428750" indent="0" algn="ctr">
              <a:buNone/>
              <a:defRPr/>
            </a:lvl6pPr>
            <a:lvl7pPr marL="1714500" indent="0" algn="ctr">
              <a:buNone/>
              <a:defRPr/>
            </a:lvl7pPr>
            <a:lvl8pPr marL="2000250" indent="0" algn="ctr">
              <a:buNone/>
              <a:defRPr/>
            </a:lvl8pPr>
            <a:lvl9pPr marL="2286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7EFFD42-239B-456B-830E-DE34AEDBBB11}"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3D7F88-9F45-1944-88F0-7E2044AE740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36692452"/>
      </p:ext>
    </p:extLst>
  </p:cSld>
  <p:clrMapOvr>
    <a:masterClrMapping/>
  </p:clrMapOvr>
  <p:transition advTm="8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BB39CA0-BD72-42DB-95D5-7BDCFF28E1F5}"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355F4D-BC50-5A4D-A709-FA69066C833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29035216"/>
      </p:ext>
    </p:extLst>
  </p:cSld>
  <p:clrMapOvr>
    <a:masterClrMapping/>
  </p:clrMapOvr>
  <p:transition advTm="800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7"/>
            <a:ext cx="7772797" cy="1362604"/>
          </a:xfrm>
        </p:spPr>
        <p:txBody>
          <a:bodyPr anchor="t"/>
          <a:lstStyle>
            <a:lvl1pPr algn="l">
              <a:defRPr sz="2500" b="1" cap="all"/>
            </a:lvl1pPr>
          </a:lstStyle>
          <a:p>
            <a:r>
              <a:rPr lang="en-US"/>
              <a:t>Click to edit Master title style</a:t>
            </a:r>
          </a:p>
        </p:txBody>
      </p:sp>
      <p:sp>
        <p:nvSpPr>
          <p:cNvPr id="3" name="Text Placeholder 2"/>
          <p:cNvSpPr>
            <a:spLocks noGrp="1"/>
          </p:cNvSpPr>
          <p:nvPr>
            <p:ph type="body" idx="1"/>
          </p:nvPr>
        </p:nvSpPr>
        <p:spPr>
          <a:xfrm>
            <a:off x="722313" y="2906449"/>
            <a:ext cx="7772797" cy="1500188"/>
          </a:xfrm>
        </p:spPr>
        <p:txBody>
          <a:bodyPr anchor="b"/>
          <a:lstStyle>
            <a:lvl1pPr marL="0" indent="0">
              <a:buNone/>
              <a:defRPr sz="1300"/>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307C3E4-8FDE-4A71-BF55-673CD166E313}"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7B1B9-8476-8046-8D91-C85DB76F29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02731405"/>
      </p:ext>
    </p:extLst>
  </p:cSld>
  <p:clrMapOvr>
    <a:masterClrMapping/>
  </p:clrMapOvr>
  <p:transition advTm="800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602" y="1981730"/>
            <a:ext cx="3838773" cy="4114271"/>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625" y="1981730"/>
            <a:ext cx="3838774" cy="4114271"/>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FE209CA-B206-42FB-A46B-113BE6EA6DFA}" type="datetime1">
              <a:rPr lang="en-US" smtClean="0">
                <a:solidFill>
                  <a:prstClr val="black"/>
                </a:solidFill>
              </a:rPr>
              <a:t>5/9/2018</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815545-8D78-C04B-972C-7A2FAF6D95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1889212"/>
      </p:ext>
    </p:extLst>
  </p:cSld>
  <p:clrMapOvr>
    <a:masterClrMapping/>
  </p:clrMapOvr>
  <p:transition advTm="800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0"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a:t>Click to edit Master text styles</a:t>
            </a:r>
          </a:p>
        </p:txBody>
      </p:sp>
      <p:sp>
        <p:nvSpPr>
          <p:cNvPr id="4" name="Content Placeholder 3"/>
          <p:cNvSpPr>
            <a:spLocks noGrp="1"/>
          </p:cNvSpPr>
          <p:nvPr>
            <p:ph sz="half" idx="2"/>
          </p:nvPr>
        </p:nvSpPr>
        <p:spPr>
          <a:xfrm>
            <a:off x="457399" y="2174876"/>
            <a:ext cx="4040188" cy="3951552"/>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5422" y="2174876"/>
            <a:ext cx="4041180" cy="3951552"/>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8D61B7F-46A4-4934-87C7-1A9545580B7E}" type="datetime1">
              <a:rPr lang="en-US" smtClean="0">
                <a:solidFill>
                  <a:prstClr val="black"/>
                </a:solidFill>
              </a:rPr>
              <a:t>5/9/2018</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9A982-A676-C448-9A19-AC212980ED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25917807"/>
      </p:ext>
    </p:extLst>
  </p:cSld>
  <p:clrMapOvr>
    <a:masterClrMapping/>
  </p:clrMapOvr>
  <p:transition advTm="800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31300AC-E153-481E-AC8E-BEEB2B86F812}" type="datetime1">
              <a:rPr lang="en-US" smtClean="0">
                <a:solidFill>
                  <a:prstClr val="black"/>
                </a:solidFill>
              </a:rPr>
              <a:t>5/9/2018</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63F89C-472A-2A49-B1A1-14970CB8C80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43566852"/>
      </p:ext>
    </p:extLst>
  </p:cSld>
  <p:clrMapOvr>
    <a:masterClrMapping/>
  </p:clrMapOvr>
  <p:transition advTm="800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961751-7570-4B20-99BF-3D33D73D0F07}" type="datetime1">
              <a:rPr lang="en-US" smtClean="0">
                <a:solidFill>
                  <a:prstClr val="black"/>
                </a:solidFill>
              </a:rPr>
              <a:t>5/9/2018</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46BFEF-AB38-0044-AD75-362B8ACB70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70444744"/>
      </p:ext>
    </p:extLst>
  </p:cSld>
  <p:clrMapOvr>
    <a:masterClrMapping/>
  </p:clrMapOvr>
  <p:transition advTm="800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2"/>
            <a:ext cx="3008313" cy="1162844"/>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3574852" y="272521"/>
            <a:ext cx="5111750" cy="5853907"/>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99" y="1435366"/>
            <a:ext cx="3008313" cy="4691063"/>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9E803B-6D57-42EE-8E66-1DCF28A873B2}" type="datetime1">
              <a:rPr lang="en-US" smtClean="0">
                <a:solidFill>
                  <a:prstClr val="black"/>
                </a:solidFill>
              </a:rPr>
              <a:t>5/9/2018</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4EA92-3B36-8A41-9F92-051F0111AA7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68262036"/>
      </p:ext>
    </p:extLst>
  </p:cSld>
  <p:clrMapOvr>
    <a:masterClrMapping/>
  </p:clrMapOvr>
  <p:transition advTm="800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2" y="4800865"/>
            <a:ext cx="5486797" cy="566208"/>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791892" y="612511"/>
            <a:ext cx="5486797" cy="4115593"/>
          </a:xfrm>
        </p:spPr>
        <p:txBody>
          <a:bodyPr/>
          <a:lstStyle>
            <a:lvl1pPr marL="0" indent="0">
              <a:buNone/>
              <a:defRPr sz="2000"/>
            </a:lvl1pPr>
            <a:lvl2pPr marL="285750" indent="0">
              <a:buNone/>
              <a:defRPr sz="1800"/>
            </a:lvl2pPr>
            <a:lvl3pPr marL="571500" indent="0">
              <a:buNone/>
              <a:defRPr sz="1500"/>
            </a:lvl3pPr>
            <a:lvl4pPr marL="857250" indent="0">
              <a:buNone/>
              <a:defRPr sz="1300"/>
            </a:lvl4pPr>
            <a:lvl5pPr marL="1143000" indent="0">
              <a:buNone/>
              <a:defRPr sz="1300"/>
            </a:lvl5pPr>
            <a:lvl6pPr marL="1428750" indent="0">
              <a:buNone/>
              <a:defRPr sz="1300"/>
            </a:lvl6pPr>
            <a:lvl7pPr marL="1714500" indent="0">
              <a:buNone/>
              <a:defRPr sz="1300"/>
            </a:lvl7pPr>
            <a:lvl8pPr marL="2000250" indent="0">
              <a:buNone/>
              <a:defRPr sz="1300"/>
            </a:lvl8pPr>
            <a:lvl9pPr marL="2286000" indent="0">
              <a:buNone/>
              <a:defRPr sz="13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1892" y="5367073"/>
            <a:ext cx="5486797" cy="805656"/>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B6C086-4278-4100-B11A-B5EF8E0A924A}" type="datetime1">
              <a:rPr lang="en-US" smtClean="0">
                <a:solidFill>
                  <a:prstClr val="black"/>
                </a:solidFill>
              </a:rPr>
              <a:t>5/9/2018</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BF6F02-095A-3940-BDC4-D114C831C8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10795690"/>
      </p:ext>
    </p:extLst>
  </p:cSld>
  <p:clrMapOvr>
    <a:masterClrMapping/>
  </p:clrMapOvr>
  <p:transition advTm="8000">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4A531CD-0293-4A33-9F2D-BFD6D7EAE7A6}"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572D5-AF94-874A-B6F3-50A277AC384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16850930"/>
      </p:ext>
    </p:extLst>
  </p:cSld>
  <p:clrMapOvr>
    <a:masterClrMapping/>
  </p:clrMapOvr>
  <p:transition advTm="8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6"/>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AE3514-CDBA-4035-AE9F-13E73C8433D2}" type="datetime1">
              <a:rPr lang="en-US" smtClean="0"/>
              <a:t>5/9/2018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A9F304-083B-4DB0-8FC1-88DD66C3017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697" y="609866"/>
            <a:ext cx="1942703" cy="5486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602" y="609866"/>
            <a:ext cx="5734844" cy="5486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9E351F0-4B60-4C70-B1D7-92CBCD189226}"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313B35-953E-DE46-9320-A0D58287A92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08125646"/>
      </p:ext>
    </p:extLst>
  </p:cSld>
  <p:clrMapOvr>
    <a:masterClrMapping/>
  </p:clrMapOvr>
  <p:transition advTm="8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88A7501-90EC-4999-967E-BEC1E5DCAD70}" type="datetime1">
              <a:rPr lang="en-US" smtClean="0"/>
              <a:t>5/9/2018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FA5DF3-C617-47B2-A904-5FEE1810BE7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62FF33-633E-494F-952D-D2EEBA79CEE7}" type="datetime1">
              <a:rPr lang="en-US" smtClean="0"/>
              <a:t>5/9/2018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E49253-6D95-4874-91C9-950C02B282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1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592DEC9-84EF-4909-B0D2-A5A8400168DC}" type="datetime1">
              <a:rPr lang="en-US" smtClean="0"/>
              <a:t>5/9/2018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63702D5-28B3-4D21-A37E-E97FA56C0C8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18"/>
            <a:ext cx="8229600" cy="11430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0204"/>
            <a:ext cx="3008313" cy="62489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10205"/>
            <a:ext cx="5111750" cy="53159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099"/>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244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4658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51480B8-8C9F-4DF0-9897-061567A169D4}" type="datetime1">
              <a:rPr lang="en-US" smtClean="0"/>
              <a:t>5/9/2018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765F55D-85DA-47AE-A127-BD0F0F686F4E}" type="slidenum">
              <a:rPr lang="en-US"/>
              <a:pPr>
                <a:defRPr/>
              </a:pPr>
              <a:t>‹#›</a:t>
            </a:fld>
            <a:endParaRPr lang="en-US" dirty="0"/>
          </a:p>
        </p:txBody>
      </p:sp>
      <p:pic>
        <p:nvPicPr>
          <p:cNvPr id="3079" name="Picture 1"/>
          <p:cNvPicPr>
            <a:picLocks noChangeAspect="1"/>
          </p:cNvPicPr>
          <p:nvPr/>
        </p:nvPicPr>
        <p:blipFill>
          <a:blip r:embed="rId11"/>
          <a:srcRect/>
          <a:stretch>
            <a:fillRect/>
          </a:stretch>
        </p:blipFill>
        <p:spPr bwMode="auto">
          <a:xfrm>
            <a:off x="0" y="0"/>
            <a:ext cx="91376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603" y="609865"/>
            <a:ext cx="77727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9" tIns="40819" rIns="81639" bIns="4081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603" y="1981730"/>
            <a:ext cx="7772797" cy="41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9" tIns="40819" rIns="81639" bIns="408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602" y="6248137"/>
            <a:ext cx="1905000" cy="457729"/>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defRPr sz="1300">
                <a:latin typeface="Arial" pitchFamily="-106" charset="-52"/>
                <a:ea typeface="ＭＳ Ｐゴシック" pitchFamily="1" charset="-128"/>
                <a:cs typeface="ＭＳ Ｐゴシック" pitchFamily="1" charset="-128"/>
              </a:defRPr>
            </a:lvl1pPr>
          </a:lstStyle>
          <a:p>
            <a:pPr defTabSz="914400" eaLnBrk="0" hangingPunct="0">
              <a:defRPr/>
            </a:pPr>
            <a:fld id="{063BD5E6-42E3-4A9E-B1D3-AA9F3FFA73BE}" type="datetime1">
              <a:rPr lang="en-US" smtClean="0">
                <a:solidFill>
                  <a:prstClr val="black"/>
                </a:solidFill>
              </a:rPr>
              <a:t>5/9/2018</a:t>
            </a:fld>
            <a:endParaRPr lang="en-US" dirty="0">
              <a:solidFill>
                <a:prstClr val="black"/>
              </a:solidFill>
            </a:endParaRPr>
          </a:p>
        </p:txBody>
      </p:sp>
      <p:sp>
        <p:nvSpPr>
          <p:cNvPr id="1029" name="Rectangle 5"/>
          <p:cNvSpPr>
            <a:spLocks noGrp="1" noChangeArrowheads="1"/>
          </p:cNvSpPr>
          <p:nvPr>
            <p:ph type="ftr" sz="quarter" idx="3"/>
          </p:nvPr>
        </p:nvSpPr>
        <p:spPr bwMode="auto">
          <a:xfrm>
            <a:off x="3124400" y="6248137"/>
            <a:ext cx="2895203" cy="457729"/>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lgn="ctr">
              <a:defRPr sz="1300">
                <a:latin typeface="Arial" pitchFamily="-106" charset="-52"/>
                <a:ea typeface="ＭＳ Ｐゴシック" pitchFamily="1" charset="-128"/>
                <a:cs typeface="ＭＳ Ｐゴシック" pitchFamily="1" charset="-128"/>
              </a:defRPr>
            </a:lvl1pPr>
          </a:lstStyle>
          <a:p>
            <a:pPr defTabSz="914400" eaLnBrk="0" hangingPunct="0">
              <a:defRPr/>
            </a:pPr>
            <a:endParaRPr lang="en-US" dirty="0">
              <a:solidFill>
                <a:prstClr val="black"/>
              </a:solidFill>
            </a:endParaRPr>
          </a:p>
        </p:txBody>
      </p:sp>
      <p:sp>
        <p:nvSpPr>
          <p:cNvPr id="1030" name="Rectangle 6"/>
          <p:cNvSpPr>
            <a:spLocks noGrp="1" noChangeArrowheads="1"/>
          </p:cNvSpPr>
          <p:nvPr>
            <p:ph type="sldNum" sz="quarter" idx="4"/>
          </p:nvPr>
        </p:nvSpPr>
        <p:spPr bwMode="auto">
          <a:xfrm>
            <a:off x="6553399" y="6248137"/>
            <a:ext cx="1905000" cy="457729"/>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lgn="r">
              <a:defRPr sz="1300" smtClean="0"/>
            </a:lvl1pPr>
          </a:lstStyle>
          <a:p>
            <a:pPr defTabSz="914400" eaLnBrk="0" hangingPunct="0">
              <a:defRPr/>
            </a:pPr>
            <a:fld id="{9D4E09F1-8CD8-7A4D-AE20-AC96CC6D4E92}" type="slidenum">
              <a:rPr lang="en-US">
                <a:solidFill>
                  <a:prstClr val="black"/>
                </a:solidFill>
                <a:latin typeface="Arial" charset="0"/>
                <a:ea typeface="ＭＳ Ｐゴシック" charset="0"/>
              </a:rPr>
              <a:pPr defTabSz="914400" eaLnBrk="0" hangingPunct="0">
                <a:defRPr/>
              </a:pPr>
              <a:t>‹#›</a:t>
            </a:fld>
            <a:endParaRPr lang="en-US" dirty="0">
              <a:solidFill>
                <a:prstClr val="black"/>
              </a:solidFill>
              <a:latin typeface="Arial" charset="0"/>
              <a:ea typeface="ＭＳ Ｐゴシック" charset="0"/>
            </a:endParaRPr>
          </a:p>
        </p:txBody>
      </p:sp>
    </p:spTree>
    <p:extLst>
      <p:ext uri="{BB962C8B-B14F-4D97-AF65-F5344CB8AC3E}">
        <p14:creationId xmlns:p14="http://schemas.microsoft.com/office/powerpoint/2010/main" val="53896490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advTm="8000">
    <p:circle/>
  </p:transition>
  <p:hf hdr="0" ftr="0" dt="0"/>
  <p:txStyles>
    <p:titleStyle>
      <a:lvl1pPr algn="ctr" defTabSz="816571" rtl="0" eaLnBrk="1" fontAlgn="base" hangingPunct="1">
        <a:spcBef>
          <a:spcPct val="0"/>
        </a:spcBef>
        <a:spcAft>
          <a:spcPct val="0"/>
        </a:spcAft>
        <a:defRPr sz="3900">
          <a:solidFill>
            <a:schemeClr val="tx2"/>
          </a:solidFill>
          <a:latin typeface="+mj-lt"/>
          <a:ea typeface="+mj-ea"/>
          <a:cs typeface="ＭＳ Ｐゴシック" charset="-128"/>
        </a:defRPr>
      </a:lvl1pPr>
      <a:lvl2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2pPr>
      <a:lvl3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3pPr>
      <a:lvl4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4pPr>
      <a:lvl5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5pPr>
      <a:lvl6pPr marL="28575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6pPr>
      <a:lvl7pPr marL="57150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7pPr>
      <a:lvl8pPr marL="85725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8pPr>
      <a:lvl9pPr marL="114300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9pPr>
    </p:titleStyle>
    <p:bodyStyle>
      <a:lvl1pPr marL="306586" indent="-306586" algn="l" defTabSz="816571" rtl="0" eaLnBrk="1" fontAlgn="base" hangingPunct="1">
        <a:spcBef>
          <a:spcPct val="20000"/>
        </a:spcBef>
        <a:spcAft>
          <a:spcPct val="0"/>
        </a:spcAft>
        <a:buChar char="•"/>
        <a:defRPr sz="2900">
          <a:solidFill>
            <a:schemeClr val="tx1"/>
          </a:solidFill>
          <a:latin typeface="+mn-lt"/>
          <a:ea typeface="+mn-ea"/>
          <a:cs typeface="ＭＳ Ｐゴシック" charset="-128"/>
        </a:defRPr>
      </a:lvl1pPr>
      <a:lvl2pPr marL="663774" indent="-255984" algn="l" defTabSz="816571" rtl="0" eaLnBrk="1" fontAlgn="base" hangingPunct="1">
        <a:spcBef>
          <a:spcPct val="20000"/>
        </a:spcBef>
        <a:spcAft>
          <a:spcPct val="0"/>
        </a:spcAft>
        <a:buChar char="–"/>
        <a:defRPr sz="2500">
          <a:solidFill>
            <a:schemeClr val="tx1"/>
          </a:solidFill>
          <a:latin typeface="+mn-lt"/>
          <a:ea typeface="+mn-ea"/>
          <a:cs typeface="ＭＳ Ｐゴシック" charset="0"/>
        </a:defRPr>
      </a:lvl2pPr>
      <a:lvl3pPr marL="1020961" indent="-204391" algn="l" defTabSz="816571" rtl="0" eaLnBrk="1" fontAlgn="base" hangingPunct="1">
        <a:spcBef>
          <a:spcPct val="20000"/>
        </a:spcBef>
        <a:spcAft>
          <a:spcPct val="0"/>
        </a:spcAft>
        <a:buChar char="•"/>
        <a:defRPr sz="2100">
          <a:solidFill>
            <a:schemeClr val="tx1"/>
          </a:solidFill>
          <a:latin typeface="+mn-lt"/>
          <a:ea typeface="Geneva" pitchFamily="-106" charset="-128"/>
          <a:cs typeface="Geneva" pitchFamily="-106" charset="-128"/>
        </a:defRPr>
      </a:lvl3pPr>
      <a:lvl4pPr marL="1428750" indent="-204391" algn="l" defTabSz="816571" rtl="0" eaLnBrk="1" fontAlgn="base" hangingPunct="1">
        <a:spcBef>
          <a:spcPct val="20000"/>
        </a:spcBef>
        <a:spcAft>
          <a:spcPct val="0"/>
        </a:spcAft>
        <a:buChar char="–"/>
        <a:defRPr sz="1800">
          <a:solidFill>
            <a:schemeClr val="tx1"/>
          </a:solidFill>
          <a:latin typeface="+mn-lt"/>
          <a:ea typeface="Geneva" pitchFamily="-106" charset="-128"/>
        </a:defRPr>
      </a:lvl4pPr>
      <a:lvl5pPr marL="1836539" indent="-203399" algn="l" defTabSz="816571" rtl="0" eaLnBrk="1" fontAlgn="base" hangingPunct="1">
        <a:spcBef>
          <a:spcPct val="20000"/>
        </a:spcBef>
        <a:spcAft>
          <a:spcPct val="0"/>
        </a:spcAft>
        <a:buChar char="»"/>
        <a:defRPr sz="1800">
          <a:solidFill>
            <a:schemeClr val="tx1"/>
          </a:solidFill>
          <a:latin typeface="+mn-lt"/>
          <a:ea typeface="Geneva" pitchFamily="-106" charset="-128"/>
        </a:defRPr>
      </a:lvl5pPr>
      <a:lvl6pPr marL="2122289" indent="-203399" algn="l" defTabSz="816571" rtl="0" eaLnBrk="1" fontAlgn="base" hangingPunct="1">
        <a:spcBef>
          <a:spcPct val="20000"/>
        </a:spcBef>
        <a:spcAft>
          <a:spcPct val="0"/>
        </a:spcAft>
        <a:buChar char="»"/>
        <a:defRPr sz="1800">
          <a:solidFill>
            <a:schemeClr val="tx1"/>
          </a:solidFill>
          <a:latin typeface="+mn-lt"/>
          <a:ea typeface="+mn-ea"/>
        </a:defRPr>
      </a:lvl6pPr>
      <a:lvl7pPr marL="2408039" indent="-203399" algn="l" defTabSz="816571" rtl="0" eaLnBrk="1" fontAlgn="base" hangingPunct="1">
        <a:spcBef>
          <a:spcPct val="20000"/>
        </a:spcBef>
        <a:spcAft>
          <a:spcPct val="0"/>
        </a:spcAft>
        <a:buChar char="»"/>
        <a:defRPr sz="1800">
          <a:solidFill>
            <a:schemeClr val="tx1"/>
          </a:solidFill>
          <a:latin typeface="+mn-lt"/>
          <a:ea typeface="+mn-ea"/>
        </a:defRPr>
      </a:lvl7pPr>
      <a:lvl8pPr marL="2693789" indent="-203399" algn="l" defTabSz="816571" rtl="0" eaLnBrk="1" fontAlgn="base" hangingPunct="1">
        <a:spcBef>
          <a:spcPct val="20000"/>
        </a:spcBef>
        <a:spcAft>
          <a:spcPct val="0"/>
        </a:spcAft>
        <a:buChar char="»"/>
        <a:defRPr sz="1800">
          <a:solidFill>
            <a:schemeClr val="tx1"/>
          </a:solidFill>
          <a:latin typeface="+mn-lt"/>
          <a:ea typeface="+mn-ea"/>
        </a:defRPr>
      </a:lvl8pPr>
      <a:lvl9pPr marL="2979539" indent="-203399" algn="l" defTabSz="816571" rtl="0" eaLnBrk="1" fontAlgn="base" hangingPunct="1">
        <a:spcBef>
          <a:spcPct val="20000"/>
        </a:spcBef>
        <a:spcAft>
          <a:spcPct val="0"/>
        </a:spcAft>
        <a:buChar char="»"/>
        <a:defRPr sz="1800">
          <a:solidFill>
            <a:schemeClr val="tx1"/>
          </a:solidFill>
          <a:latin typeface="+mn-lt"/>
          <a:ea typeface="+mn-ea"/>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leg.state.fl.us/Statutes/index.cfm?App_mode=Display_Statute&amp;Search_String=&amp;URL=1000-1099/1002/Sections/1002.3105.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leg.state.fl.us/Statutes/index.cfm?App_mode=Display_Statute&amp;Search_String=&amp;URL=1000-1099/1003/Sections/1003.4282.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fhsaa.org/rul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john.palmerini@ocps.ne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80492" y="4799574"/>
            <a:ext cx="6839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cs typeface="ヒラギノ角ゴ Pro W3" charset="0"/>
              </a:defRPr>
            </a:lvl2pPr>
            <a:lvl3pPr marL="1143000" indent="-228600">
              <a:defRPr>
                <a:solidFill>
                  <a:schemeClr val="tx1"/>
                </a:solidFill>
                <a:latin typeface="Calibri" charset="0"/>
                <a:ea typeface="ヒラギノ角ゴ Pro W3" charset="0"/>
                <a:cs typeface="ヒラギノ角ゴ Pro W3" charset="0"/>
              </a:defRPr>
            </a:lvl3pPr>
            <a:lvl4pPr marL="1600200" indent="-228600">
              <a:defRPr>
                <a:solidFill>
                  <a:schemeClr val="tx1"/>
                </a:solidFill>
                <a:latin typeface="Calibri" charset="0"/>
                <a:ea typeface="ヒラギノ角ゴ Pro W3" charset="0"/>
                <a:cs typeface="ヒラギノ角ゴ Pro W3" charset="0"/>
              </a:defRPr>
            </a:lvl4pPr>
            <a:lvl5pPr marL="2057400" indent="-228600">
              <a:defRPr>
                <a:solidFill>
                  <a:schemeClr val="tx1"/>
                </a:solidFill>
                <a:latin typeface="Calibri"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cs typeface="ヒラギノ角ゴ Pro W3" charset="0"/>
              </a:defRPr>
            </a:lvl9pPr>
          </a:lstStyle>
          <a:p>
            <a:pPr algn="r" defTabSz="914400" eaLnBrk="0" hangingPunct="0"/>
            <a:r>
              <a:rPr lang="en-US" sz="2000" b="1" dirty="0">
                <a:solidFill>
                  <a:prstClr val="black"/>
                </a:solidFill>
                <a:latin typeface="+mj-lt"/>
              </a:rPr>
              <a:t>John C. Palmerini, B.C.S.</a:t>
            </a:r>
          </a:p>
          <a:p>
            <a:pPr algn="r" defTabSz="914400" eaLnBrk="0" hangingPunct="0"/>
            <a:r>
              <a:rPr lang="en-US" sz="2000" b="1" dirty="0">
                <a:solidFill>
                  <a:prstClr val="black"/>
                </a:solidFill>
                <a:latin typeface="+mj-lt"/>
              </a:rPr>
              <a:t>Associate General Counsel</a:t>
            </a:r>
          </a:p>
          <a:p>
            <a:pPr algn="r" defTabSz="914400" eaLnBrk="0" hangingPunct="0"/>
            <a:r>
              <a:rPr lang="en-US" sz="2000" b="1" dirty="0">
                <a:solidFill>
                  <a:prstClr val="black"/>
                </a:solidFill>
                <a:latin typeface="+mj-lt"/>
              </a:rPr>
              <a:t>Orange County School Board</a:t>
            </a:r>
          </a:p>
          <a:p>
            <a:pPr algn="r" defTabSz="914400" eaLnBrk="0" hangingPunct="0"/>
            <a:r>
              <a:rPr lang="en-US" sz="2000" b="1" dirty="0">
                <a:solidFill>
                  <a:prstClr val="black"/>
                </a:solidFill>
                <a:latin typeface="+mj-lt"/>
              </a:rPr>
              <a:t>May 7, 2018</a:t>
            </a:r>
          </a:p>
        </p:txBody>
      </p:sp>
      <p:sp>
        <p:nvSpPr>
          <p:cNvPr id="3" name="TextBox 2"/>
          <p:cNvSpPr txBox="1"/>
          <p:nvPr/>
        </p:nvSpPr>
        <p:spPr>
          <a:xfrm>
            <a:off x="0" y="2433710"/>
            <a:ext cx="6949439" cy="1754326"/>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Sports Law</a:t>
            </a: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and</a:t>
            </a: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Legal Issues in Review</a:t>
            </a:r>
          </a:p>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40</a:t>
            </a:r>
            <a:r>
              <a:rPr lang="en-US" sz="24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FIAAA Annual Conference</a:t>
            </a:r>
          </a:p>
        </p:txBody>
      </p:sp>
    </p:spTree>
    <p:extLst>
      <p:ext uri="{BB962C8B-B14F-4D97-AF65-F5344CB8AC3E}">
        <p14:creationId xmlns:p14="http://schemas.microsoft.com/office/powerpoint/2010/main" val="4068178684"/>
      </p:ext>
    </p:extLst>
  </p:cSld>
  <p:clrMapOvr>
    <a:masterClrMapping/>
  </p:clrMapOvr>
  <p:transition advTm="8000">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lvl="1" algn="just"/>
            <a:r>
              <a:rPr lang="en-US" sz="2400" dirty="0">
                <a:latin typeface="Arial" panose="020B0604020202020204" pitchFamily="34" charset="0"/>
                <a:cs typeface="Arial" panose="020B0604020202020204" pitchFamily="34" charset="0"/>
              </a:rPr>
              <a:t>(e) A member of an athletic booster organization of that school; </a:t>
            </a:r>
          </a:p>
          <a:p>
            <a:pPr lvl="1" algn="just"/>
            <a:r>
              <a:rPr lang="en-US" sz="2400" dirty="0">
                <a:latin typeface="Arial" panose="020B0604020202020204" pitchFamily="34" charset="0"/>
                <a:cs typeface="Arial" panose="020B0604020202020204" pitchFamily="34" charset="0"/>
              </a:rPr>
              <a:t>(f) A person, business or organization that makes financial or in-kind contributions to the athletic department or that is otherwise involved in promoting the school’s interscholastic athletic program. FHSAA Bylaw 36.2.1.1</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10</a:t>
            </a:fld>
            <a:endParaRPr lang="en-US" dirty="0"/>
          </a:p>
        </p:txBody>
      </p:sp>
    </p:spTree>
    <p:extLst>
      <p:ext uri="{BB962C8B-B14F-4D97-AF65-F5344CB8AC3E}">
        <p14:creationId xmlns:p14="http://schemas.microsoft.com/office/powerpoint/2010/main" val="2486466675"/>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400" dirty="0">
                <a:latin typeface="Arial" panose="020B0604020202020204" pitchFamily="34" charset="0"/>
                <a:cs typeface="Arial" panose="020B0604020202020204" pitchFamily="34" charset="0"/>
              </a:rPr>
              <a:t>School employees and representatives of a school’s athletic interests cannot make “improper contact,” which is “contact, either directly or indirectly, whether in person or through written or electronic communication, by a school employee, athletic department staff member, representative of the school’s athletic interests or third parties, such as an independent person, business or organization, with a student or any member of the student’s family, in an effort to pressure, urge or entice the student to attend a different school for the purpose of participating in interscholastic athletics.” Bylaw 36.2.2</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11</a:t>
            </a:fld>
            <a:endParaRPr lang="en-US" dirty="0"/>
          </a:p>
        </p:txBody>
      </p:sp>
    </p:spTree>
    <p:extLst>
      <p:ext uri="{BB962C8B-B14F-4D97-AF65-F5344CB8AC3E}">
        <p14:creationId xmlns:p14="http://schemas.microsoft.com/office/powerpoint/2010/main" val="2887595446"/>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400" dirty="0">
                <a:latin typeface="Arial" panose="020B0604020202020204" pitchFamily="34" charset="0"/>
                <a:cs typeface="Arial" panose="020B0604020202020204" pitchFamily="34" charset="0"/>
              </a:rPr>
              <a:t>Examples of improper contact</a:t>
            </a:r>
          </a:p>
          <a:p>
            <a:pPr lvl="1" algn="just"/>
            <a:r>
              <a:rPr lang="en-US" sz="2000" dirty="0"/>
              <a:t>Sending electronic communication to the student or any member of his/her family, in an attempt to pressure, urge or entice the student to attend a different school</a:t>
            </a:r>
          </a:p>
          <a:p>
            <a:pPr lvl="1" algn="just"/>
            <a:r>
              <a:rPr lang="en-US" sz="2000" dirty="0"/>
              <a:t>Visiting or entertaining the student or any member of his/her family in an attempt to pressure, urge or entice the student to attend a different school to participate in interscholastic athletics. </a:t>
            </a:r>
          </a:p>
          <a:p>
            <a:pPr lvl="1" algn="just"/>
            <a:r>
              <a:rPr lang="en-US" sz="2000" dirty="0"/>
              <a:t> Making a presentation or distributing any form of advertisement, that promotes primarily or exclusively a school’s athletic program </a:t>
            </a:r>
          </a:p>
          <a:p>
            <a:pPr lvl="1" algn="just"/>
            <a:r>
              <a:rPr lang="en-US" sz="2000" dirty="0"/>
              <a:t>Answering an inquiry by the student or any member of his/her family about athletic participation opportunities at a school with any response that pressures, urges or entices the student to attend a different school. </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12</a:t>
            </a:fld>
            <a:endParaRPr lang="en-US" dirty="0"/>
          </a:p>
        </p:txBody>
      </p:sp>
    </p:spTree>
    <p:extLst>
      <p:ext uri="{BB962C8B-B14F-4D97-AF65-F5344CB8AC3E}">
        <p14:creationId xmlns:p14="http://schemas.microsoft.com/office/powerpoint/2010/main" val="331743081"/>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400" dirty="0">
                <a:latin typeface="Arial" panose="020B0604020202020204" pitchFamily="34" charset="0"/>
                <a:cs typeface="Arial" panose="020B0604020202020204" pitchFamily="34" charset="0"/>
              </a:rPr>
              <a:t>Examples of improper contact</a:t>
            </a:r>
          </a:p>
          <a:p>
            <a:pPr lvl="1" algn="just"/>
            <a:r>
              <a:rPr lang="en-US" sz="2000" dirty="0"/>
              <a:t>Providing transportation to the student or any member of his/her family to visit a school, to take an entrance examination for a school, to participate in an athletic tryout at a school, or to meet with a school employee, athletic department staff member, other representative of the school’s athletic interests or third parties, as part of an effort to pressure, urge or facilitate the student’s attendance at a different school to participate in interscholastic athletics. </a:t>
            </a:r>
          </a:p>
          <a:p>
            <a:pPr lvl="1" algn="just"/>
            <a:r>
              <a:rPr lang="en-US" sz="2000" dirty="0"/>
              <a:t>Making or arranging any other contact with the student or any member of his/her family in an attempt to pressure, urge or entice the student to attend a school to participate in interscholastic athletics. Bylaw Section 37</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13</a:t>
            </a:fld>
            <a:endParaRPr lang="en-US" dirty="0"/>
          </a:p>
        </p:txBody>
      </p:sp>
    </p:spTree>
    <p:extLst>
      <p:ext uri="{BB962C8B-B14F-4D97-AF65-F5344CB8AC3E}">
        <p14:creationId xmlns:p14="http://schemas.microsoft.com/office/powerpoint/2010/main" val="1674239703"/>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400" dirty="0">
                <a:latin typeface="Arial" panose="020B0604020202020204" pitchFamily="34" charset="0"/>
                <a:cs typeface="Arial" panose="020B0604020202020204" pitchFamily="34" charset="0"/>
              </a:rPr>
              <a:t>School employees and representatives of a school’s athletic interests cannot promise “improper benefits” which are “any arrangement, assistance or benefit that is not offered or generally made available to all students and/or their families who apply to or attend a school, or that otherwise is prohibited by FHSAA rules. Receipt of a benefit by a student-athlete or his/her family is not a violation of FHSAA rules if it is demonstrated that the same benefit is generally available to the school’s students or family members and is not based in any way on athletic interest, potential or performance.” Bylaw 36.2.3</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14</a:t>
            </a:fld>
            <a:endParaRPr lang="en-US" dirty="0"/>
          </a:p>
        </p:txBody>
      </p:sp>
    </p:spTree>
    <p:extLst>
      <p:ext uri="{BB962C8B-B14F-4D97-AF65-F5344CB8AC3E}">
        <p14:creationId xmlns:p14="http://schemas.microsoft.com/office/powerpoint/2010/main" val="288096443"/>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400" dirty="0">
                <a:latin typeface="Arial" panose="020B0604020202020204" pitchFamily="34" charset="0"/>
                <a:cs typeface="Arial" panose="020B0604020202020204" pitchFamily="34" charset="0"/>
              </a:rPr>
              <a:t>Examples of impermissible benefits:</a:t>
            </a:r>
          </a:p>
          <a:p>
            <a:pPr lvl="1" algn="just"/>
            <a:r>
              <a:rPr lang="en-US" sz="2000" dirty="0"/>
              <a:t>School-based financial assistance of any kind that exceeds the amount for which a student has been approved by an independent financial needs assessment company that is recognized by the FHSAA or otherwise is in excess of any supplemental assistance provided by a school to each and every student who qualifies for financial assistance.</a:t>
            </a:r>
          </a:p>
          <a:p>
            <a:pPr lvl="1" algn="just"/>
            <a:r>
              <a:rPr lang="en-US" sz="2000" dirty="0"/>
              <a:t>Cash or like items, such as credit cards, debit cards, gift cards, gift certificates, coupons or vouchers. </a:t>
            </a:r>
          </a:p>
          <a:p>
            <a:pPr lvl="1" algn="just"/>
            <a:r>
              <a:rPr lang="en-US" sz="2000" dirty="0"/>
              <a:t>Gift of clothing, equipment, merchandise or other tangible items. </a:t>
            </a:r>
          </a:p>
          <a:p>
            <a:pPr lvl="1" algn="just"/>
            <a:r>
              <a:rPr lang="en-US" sz="2000" dirty="0"/>
              <a:t>Loans or assistance in securing a loan of any kind. </a:t>
            </a:r>
          </a:p>
          <a:p>
            <a:pPr lvl="1" algn="just"/>
            <a:r>
              <a:rPr lang="en-US" sz="2000" dirty="0"/>
              <a:t>Payment for any work or service that is not performed or that is in excess of the amount normally paid for such work or service. </a:t>
            </a:r>
          </a:p>
          <a:p>
            <a:pPr lvl="1" algn="just"/>
            <a:r>
              <a:rPr lang="en-US" sz="2000" dirty="0"/>
              <a:t>Free or reduced-cost transportation. </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15</a:t>
            </a:fld>
            <a:endParaRPr lang="en-US" dirty="0"/>
          </a:p>
        </p:txBody>
      </p:sp>
    </p:spTree>
    <p:extLst>
      <p:ext uri="{BB962C8B-B14F-4D97-AF65-F5344CB8AC3E}">
        <p14:creationId xmlns:p14="http://schemas.microsoft.com/office/powerpoint/2010/main" val="3757674091"/>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400" dirty="0">
                <a:latin typeface="Arial" panose="020B0604020202020204" pitchFamily="34" charset="0"/>
                <a:cs typeface="Arial" panose="020B0604020202020204" pitchFamily="34" charset="0"/>
              </a:rPr>
              <a:t>Examples of impermissible benefits:</a:t>
            </a:r>
          </a:p>
          <a:p>
            <a:pPr lvl="1" algn="just"/>
            <a:r>
              <a:rPr lang="en-US" sz="2000" dirty="0"/>
              <a:t>Living on a full- or part-time basis, regardless of whether rent is paid, with any school employee, athletic department staff member, representative of the school’s athletic interests. </a:t>
            </a:r>
          </a:p>
          <a:p>
            <a:pPr lvl="1" algn="just"/>
            <a:r>
              <a:rPr lang="en-US" sz="2000" dirty="0"/>
              <a:t>Free or reduced-cost rent for housing, vehicles or other items. </a:t>
            </a:r>
          </a:p>
          <a:p>
            <a:pPr lvl="1" algn="just"/>
            <a:r>
              <a:rPr lang="en-US" sz="2000" dirty="0"/>
              <a:t> Full or partial payment of moving expenses or assistance of any kind with an actual physical move. </a:t>
            </a:r>
          </a:p>
          <a:p>
            <a:pPr lvl="1" algn="just"/>
            <a:r>
              <a:rPr lang="en-US" sz="2000" dirty="0"/>
              <a:t>Employment or assistance in securing employment or contractual arrangement of any kind for which compensation may be paid. </a:t>
            </a:r>
          </a:p>
          <a:p>
            <a:pPr lvl="1" algn="just"/>
            <a:r>
              <a:rPr lang="en-US" sz="2000" dirty="0"/>
              <a:t>Free or reduced costs to attend a sport or skills camp. </a:t>
            </a:r>
          </a:p>
          <a:p>
            <a:pPr lvl="1" algn="just"/>
            <a:r>
              <a:rPr lang="en-US" sz="2000" dirty="0"/>
              <a:t>Any other form of arrangement, assistance, discount or benefit that is not generally available to other students in the school or their families or that is based in any way on athletic ability.</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16</a:t>
            </a:fld>
            <a:endParaRPr lang="en-US" dirty="0"/>
          </a:p>
        </p:txBody>
      </p:sp>
    </p:spTree>
    <p:extLst>
      <p:ext uri="{BB962C8B-B14F-4D97-AF65-F5344CB8AC3E}">
        <p14:creationId xmlns:p14="http://schemas.microsoft.com/office/powerpoint/2010/main" val="696556568"/>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800" u="sng" dirty="0">
                <a:latin typeface="Arial" panose="020B0604020202020204" pitchFamily="34" charset="0"/>
                <a:cs typeface="Arial" panose="020B0604020202020204" pitchFamily="34" charset="0"/>
              </a:rPr>
              <a:t>FHSAA v. Melbourne Central Catholic High School</a:t>
            </a:r>
            <a:r>
              <a:rPr lang="en-US" sz="2800" dirty="0">
                <a:latin typeface="Arial" panose="020B0604020202020204" pitchFamily="34" charset="0"/>
                <a:cs typeface="Arial" panose="020B0604020202020204" pitchFamily="34" charset="0"/>
              </a:rPr>
              <a:t>, 867 So.2d 1281 (Fla. 5</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DCA 2004):  The Court upheld FHSAA’s rule that presumes recruiting when a student participates in non-school athletics on a team not affiliated with the school the student attends.</a:t>
            </a:r>
          </a:p>
          <a:p>
            <a:pPr algn="just"/>
            <a:r>
              <a:rPr lang="en-US" sz="2800" dirty="0">
                <a:latin typeface="Arial" panose="020B0604020202020204" pitchFamily="34" charset="0"/>
                <a:cs typeface="Arial" panose="020B0604020202020204" pitchFamily="34" charset="0"/>
              </a:rPr>
              <a:t>The Court also dismissed the case because the student did not exhaust his recruiting suspension by appealing to FHSAA’s board of directors.</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17</a:t>
            </a:fld>
            <a:endParaRPr lang="en-US" dirty="0"/>
          </a:p>
        </p:txBody>
      </p:sp>
    </p:spTree>
    <p:extLst>
      <p:ext uri="{BB962C8B-B14F-4D97-AF65-F5344CB8AC3E}">
        <p14:creationId xmlns:p14="http://schemas.microsoft.com/office/powerpoint/2010/main" val="226742512"/>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683870"/>
            <a:ext cx="8229600" cy="1143000"/>
          </a:xfrm>
        </p:spPr>
        <p:txBody>
          <a:bodyPr/>
          <a:lstStyle/>
          <a:p>
            <a:r>
              <a:rPr lang="en-US" b="1" dirty="0">
                <a:latin typeface="Arial" panose="020B0604020202020204" pitchFamily="34" charset="0"/>
                <a:cs typeface="Arial" panose="020B0604020202020204" pitchFamily="34" charset="0"/>
              </a:rPr>
              <a:t>Real World Examples</a:t>
            </a:r>
          </a:p>
        </p:txBody>
      </p:sp>
      <p:sp>
        <p:nvSpPr>
          <p:cNvPr id="3" name="Content Placeholder 2"/>
          <p:cNvSpPr>
            <a:spLocks noGrp="1"/>
          </p:cNvSpPr>
          <p:nvPr>
            <p:ph idx="1"/>
          </p:nvPr>
        </p:nvSpPr>
        <p:spPr>
          <a:xfrm>
            <a:off x="457200" y="1826870"/>
            <a:ext cx="8229600" cy="4525963"/>
          </a:xfrm>
        </p:spPr>
        <p:txBody>
          <a:bodyPr/>
          <a:lstStyle/>
          <a:p>
            <a:pPr algn="just"/>
            <a:r>
              <a:rPr lang="en-US" dirty="0">
                <a:latin typeface="Arial" panose="020B0604020202020204" pitchFamily="34" charset="0"/>
                <a:cs typeface="Arial" panose="020B0604020202020204" pitchFamily="34" charset="0"/>
              </a:rPr>
              <a:t>One local high school made the newspaper because it was alleged that 20 to 30 football players had transferred into the school for the 2016-2017 school year.</a:t>
            </a:r>
          </a:p>
          <a:p>
            <a:pPr algn="just"/>
            <a:r>
              <a:rPr lang="en-US" sz="3200" dirty="0">
                <a:latin typeface="Arial" panose="020B0604020202020204" pitchFamily="34" charset="0"/>
                <a:cs typeface="Arial" panose="020B0604020202020204" pitchFamily="34" charset="0"/>
              </a:rPr>
              <a:t>The 2016-2017 school year was also the first year for the football coach at the school.  The school’s record improved from 4-6 to 10-2.</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18</a:t>
            </a:fld>
            <a:endParaRPr lang="en-US" dirty="0"/>
          </a:p>
        </p:txBody>
      </p:sp>
    </p:spTree>
    <p:extLst>
      <p:ext uri="{BB962C8B-B14F-4D97-AF65-F5344CB8AC3E}">
        <p14:creationId xmlns:p14="http://schemas.microsoft.com/office/powerpoint/2010/main" val="1837036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Real World Examples (cont.)</a:t>
            </a:r>
          </a:p>
        </p:txBody>
      </p:sp>
      <p:sp>
        <p:nvSpPr>
          <p:cNvPr id="3" name="Content Placeholder 2"/>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The Executive Director of FHSAA was quoted in the paper as saying “It’s such an unusually large influx of kids, we just want to make sure all the proper paperwork was there.”</a:t>
            </a:r>
          </a:p>
          <a:p>
            <a:pPr algn="just"/>
            <a:r>
              <a:rPr lang="en-US" dirty="0">
                <a:latin typeface="Arial" panose="020B0604020202020204" pitchFamily="34" charset="0"/>
                <a:cs typeface="Arial" panose="020B0604020202020204" pitchFamily="34" charset="0"/>
              </a:rPr>
              <a:t>One of the coaches at the school was found to have recruited was fined $5000. </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19</a:t>
            </a:fld>
            <a:endParaRPr lang="en-US" dirty="0"/>
          </a:p>
        </p:txBody>
      </p:sp>
    </p:spTree>
    <p:extLst>
      <p:ext uri="{BB962C8B-B14F-4D97-AF65-F5344CB8AC3E}">
        <p14:creationId xmlns:p14="http://schemas.microsoft.com/office/powerpoint/2010/main" val="1510445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29810"/>
            <a:ext cx="8229600" cy="692458"/>
          </a:xfrm>
        </p:spPr>
        <p:txBody>
          <a:bodyPr/>
          <a:lstStyle/>
          <a:p>
            <a:pPr eaLnBrk="1" hangingPunct="1"/>
            <a:r>
              <a:rPr lang="en-US" b="1" dirty="0">
                <a:latin typeface="Arial" panose="020B0604020202020204" pitchFamily="34" charset="0"/>
                <a:ea typeface="ヒラギノ角ゴ Pro W3"/>
                <a:cs typeface="Arial" panose="020B0604020202020204" pitchFamily="34" charset="0"/>
              </a:rPr>
              <a:t>Topics for Today</a:t>
            </a:r>
          </a:p>
        </p:txBody>
      </p:sp>
      <p:sp>
        <p:nvSpPr>
          <p:cNvPr id="9219" name="Content Placeholder 2"/>
          <p:cNvSpPr>
            <a:spLocks noGrp="1"/>
          </p:cNvSpPr>
          <p:nvPr>
            <p:ph idx="1"/>
          </p:nvPr>
        </p:nvSpPr>
        <p:spPr>
          <a:xfrm>
            <a:off x="591343" y="2268182"/>
            <a:ext cx="7961313" cy="4270730"/>
          </a:xfrm>
        </p:spPr>
        <p:txBody>
          <a:bodyPr/>
          <a:lstStyle/>
          <a:p>
            <a:pPr algn="just" eaLnBrk="1" hangingPunct="1"/>
            <a:r>
              <a:rPr lang="en-US" sz="2400" dirty="0">
                <a:latin typeface="Arial" panose="020B0604020202020204" pitchFamily="34" charset="0"/>
                <a:ea typeface="ヒラギノ角ゴ Pro W3"/>
                <a:cs typeface="Arial" panose="020B0604020202020204" pitchFamily="34" charset="0"/>
              </a:rPr>
              <a:t>Recruiting</a:t>
            </a:r>
          </a:p>
          <a:p>
            <a:pPr algn="just" eaLnBrk="1" hangingPunct="1"/>
            <a:r>
              <a:rPr lang="en-US" sz="2400" dirty="0">
                <a:latin typeface="Arial" panose="020B0604020202020204" pitchFamily="34" charset="0"/>
                <a:ea typeface="ヒラギノ角ゴ Pro W3"/>
                <a:cs typeface="Arial" panose="020B0604020202020204" pitchFamily="34" charset="0"/>
              </a:rPr>
              <a:t>Professional honesty and student eligibility</a:t>
            </a:r>
          </a:p>
          <a:p>
            <a:pPr algn="just" eaLnBrk="1" hangingPunct="1"/>
            <a:r>
              <a:rPr lang="en-US" sz="2400" dirty="0">
                <a:latin typeface="Arial" panose="020B0604020202020204" pitchFamily="34" charset="0"/>
                <a:ea typeface="ヒラギノ角ゴ Pro W3"/>
                <a:cs typeface="Arial" panose="020B0604020202020204" pitchFamily="34" charset="0"/>
              </a:rPr>
              <a:t>Charging students for college recruiting event</a:t>
            </a:r>
          </a:p>
          <a:p>
            <a:pPr algn="just" eaLnBrk="1" hangingPunct="1"/>
            <a:r>
              <a:rPr lang="en-US" sz="2400" dirty="0">
                <a:latin typeface="Arial" panose="020B0604020202020204" pitchFamily="34" charset="0"/>
                <a:ea typeface="ヒラギノ角ゴ Pro W3"/>
                <a:cs typeface="Arial" panose="020B0604020202020204" pitchFamily="34" charset="0"/>
              </a:rPr>
              <a:t>Case study on appeals issue</a:t>
            </a:r>
          </a:p>
          <a:p>
            <a:pPr marL="0" indent="0" algn="just" eaLnBrk="1" hangingPunct="1">
              <a:buNone/>
            </a:pPr>
            <a:endParaRPr lang="en-US" sz="2800" dirty="0">
              <a:ea typeface="ヒラギノ角ゴ Pro W3"/>
              <a:cs typeface="ヒラギノ角ゴ Pro W3"/>
            </a:endParaRPr>
          </a:p>
          <a:p>
            <a:pPr algn="just" eaLnBrk="1" hangingPunct="1"/>
            <a:endParaRPr lang="en-US" sz="2800" dirty="0">
              <a:ea typeface="ヒラギノ角ゴ Pro W3"/>
              <a:cs typeface="ヒラギノ角ゴ Pro W3"/>
            </a:endParaRPr>
          </a:p>
          <a:p>
            <a:pPr lvl="1" algn="just" eaLnBrk="1" hangingPunct="1"/>
            <a:endParaRPr lang="en-US" sz="2400" dirty="0">
              <a:ea typeface="ヒラギノ角ゴ Pro W3"/>
              <a:cs typeface="ヒラギノ角ゴ Pro W3"/>
            </a:endParaRPr>
          </a:p>
          <a:p>
            <a:pPr marL="457200" lvl="1" indent="0" algn="just" eaLnBrk="1" hangingPunct="1">
              <a:buNone/>
            </a:pPr>
            <a:endParaRPr lang="en-US" sz="2400" dirty="0">
              <a:ea typeface="ヒラギノ角ゴ Pro W3"/>
              <a:cs typeface="ヒラギノ角ゴ Pro W3"/>
            </a:endParaRPr>
          </a:p>
          <a:p>
            <a:pPr algn="just" eaLnBrk="1" hangingPunct="1"/>
            <a:endParaRPr lang="en-US" dirty="0">
              <a:ea typeface="ヒラギノ角ゴ Pro W3"/>
              <a:cs typeface="ヒラギノ角ゴ Pro W3"/>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Real World Examples (cont.) </a:t>
            </a:r>
          </a:p>
        </p:txBody>
      </p:sp>
      <p:sp>
        <p:nvSpPr>
          <p:cNvPr id="3" name="Content Placeholder 2"/>
          <p:cNvSpPr>
            <a:spLocks noGrp="1"/>
          </p:cNvSpPr>
          <p:nvPr>
            <p:ph idx="1"/>
          </p:nvPr>
        </p:nvSpPr>
        <p:spPr>
          <a:xfrm>
            <a:off x="457200" y="2012949"/>
            <a:ext cx="8229600" cy="4525963"/>
          </a:xfrm>
        </p:spPr>
        <p:txBody>
          <a:bodyPr/>
          <a:lstStyle/>
          <a:p>
            <a:pPr algn="just"/>
            <a:r>
              <a:rPr lang="en-US" sz="3000" dirty="0">
                <a:latin typeface="Arial" panose="020B0604020202020204" pitchFamily="34" charset="0"/>
                <a:cs typeface="Arial" panose="020B0604020202020204" pitchFamily="34" charset="0"/>
              </a:rPr>
              <a:t>The coach who was fined for recruiting was found to have sent text messages to athletes at two other schools asking the students “U still coming?”</a:t>
            </a:r>
          </a:p>
          <a:p>
            <a:pPr algn="just"/>
            <a:r>
              <a:rPr lang="en-US" sz="3000" dirty="0">
                <a:latin typeface="Arial" panose="020B0604020202020204" pitchFamily="34" charset="0"/>
                <a:cs typeface="Arial" panose="020B0604020202020204" pitchFamily="34" charset="0"/>
              </a:rPr>
              <a:t>The school in question self-reported.  However, they were still hit with fines for the recruiting violation of $450. The fine will increase to $2,500 if the school has another infraction within 1 year.</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20</a:t>
            </a:fld>
            <a:endParaRPr lang="en-US" dirty="0"/>
          </a:p>
        </p:txBody>
      </p:sp>
    </p:spTree>
    <p:extLst>
      <p:ext uri="{BB962C8B-B14F-4D97-AF65-F5344CB8AC3E}">
        <p14:creationId xmlns:p14="http://schemas.microsoft.com/office/powerpoint/2010/main" val="222443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Real World Examples (cont.)</a:t>
            </a:r>
          </a:p>
        </p:txBody>
      </p:sp>
      <p:sp>
        <p:nvSpPr>
          <p:cNvPr id="3" name="Content Placeholder 2"/>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Coaches should be careful about text communications with students.  As an example, OCPS has a social media and communication policy which states that teachers/employees shall not text students unless the text is to an entire team.</a:t>
            </a:r>
          </a:p>
          <a:p>
            <a:pPr algn="just"/>
            <a:r>
              <a:rPr lang="en-US" dirty="0">
                <a:latin typeface="Arial" panose="020B0604020202020204" pitchFamily="34" charset="0"/>
                <a:cs typeface="Arial" panose="020B0604020202020204" pitchFamily="34" charset="0"/>
              </a:rPr>
              <a:t>Texts to students and schools other than where your coaches coach will raise red flags for recruiting.</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21</a:t>
            </a:fld>
            <a:endParaRPr lang="en-US" dirty="0"/>
          </a:p>
        </p:txBody>
      </p:sp>
    </p:spTree>
    <p:extLst>
      <p:ext uri="{BB962C8B-B14F-4D97-AF65-F5344CB8AC3E}">
        <p14:creationId xmlns:p14="http://schemas.microsoft.com/office/powerpoint/2010/main" val="407949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Professional honesty and student eligibility</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Do not follow the Ricky Bobby Rule of “If you ain’t cheatin’, you ain’t tryin’!</a:t>
            </a:r>
          </a:p>
        </p:txBody>
      </p:sp>
    </p:spTree>
    <p:extLst>
      <p:ext uri="{BB962C8B-B14F-4D97-AF65-F5344CB8AC3E}">
        <p14:creationId xmlns:p14="http://schemas.microsoft.com/office/powerpoint/2010/main" val="83508931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227"/>
            <a:ext cx="8229600" cy="1143000"/>
          </a:xfrm>
        </p:spPr>
        <p:txBody>
          <a:bodyPr/>
          <a:lstStyle/>
          <a:p>
            <a:r>
              <a:rPr lang="en-US" sz="3400" b="1" dirty="0">
                <a:latin typeface="Arial" panose="020B0604020202020204" pitchFamily="34" charset="0"/>
                <a:cs typeface="Arial" panose="020B0604020202020204" pitchFamily="34" charset="0"/>
              </a:rPr>
              <a:t>Professional honesty and eligibility </a:t>
            </a:r>
          </a:p>
        </p:txBody>
      </p:sp>
      <p:sp>
        <p:nvSpPr>
          <p:cNvPr id="3" name="Content Placeholder 2"/>
          <p:cNvSpPr>
            <a:spLocks noGrp="1"/>
          </p:cNvSpPr>
          <p:nvPr>
            <p:ph idx="1"/>
          </p:nvPr>
        </p:nvSpPr>
        <p:spPr>
          <a:xfrm>
            <a:off x="457200" y="1883984"/>
            <a:ext cx="8229600" cy="4525963"/>
          </a:xfrm>
        </p:spPr>
        <p:txBody>
          <a:bodyPr/>
          <a:lstStyle/>
          <a:p>
            <a:r>
              <a:rPr lang="en-US" dirty="0">
                <a:latin typeface="Arial" panose="020B0604020202020204" pitchFamily="34" charset="0"/>
                <a:cs typeface="Arial" panose="020B0604020202020204" pitchFamily="34" charset="0"/>
              </a:rPr>
              <a:t>Fl. Stat. 1006.15 requires students to “Maintain a grade point average of 2.0 or above on a 4.0 scale, or its equivalent, in the previous semester or a cumulative grade point average of 2.0 or above on a 4.0 scale, or its equivalent, in the courses required by s. </a:t>
            </a:r>
            <a:r>
              <a:rPr lang="en-US" dirty="0">
                <a:latin typeface="Arial" panose="020B0604020202020204" pitchFamily="34" charset="0"/>
                <a:cs typeface="Arial" panose="020B0604020202020204" pitchFamily="34" charset="0"/>
                <a:hlinkClick r:id="rId3"/>
              </a:rPr>
              <a:t>1002.3105</a:t>
            </a:r>
            <a:r>
              <a:rPr lang="en-US" dirty="0">
                <a:latin typeface="Arial" panose="020B0604020202020204" pitchFamily="34" charset="0"/>
                <a:cs typeface="Arial" panose="020B0604020202020204" pitchFamily="34" charset="0"/>
              </a:rPr>
              <a:t>(5) or s. </a:t>
            </a:r>
            <a:r>
              <a:rPr lang="en-US" dirty="0">
                <a:latin typeface="Arial" panose="020B0604020202020204" pitchFamily="34" charset="0"/>
                <a:cs typeface="Arial" panose="020B0604020202020204" pitchFamily="34" charset="0"/>
                <a:hlinkClick r:id="rId4"/>
              </a:rPr>
              <a:t>1003.4282</a:t>
            </a:r>
            <a:r>
              <a:rPr lang="en-US" dirty="0">
                <a:latin typeface="Arial" panose="020B0604020202020204" pitchFamily="34" charset="0"/>
                <a:cs typeface="Arial" panose="020B0604020202020204" pitchFamily="34" charset="0"/>
              </a:rPr>
              <a:t>.”</a:t>
            </a:r>
          </a:p>
          <a:p>
            <a:pPr marL="0" indent="0" algn="just">
              <a:spcBef>
                <a:spcPts val="0"/>
              </a:spcBef>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90444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550"/>
            <a:ext cx="8229600" cy="1143000"/>
          </a:xfrm>
        </p:spPr>
        <p:txBody>
          <a:bodyPr/>
          <a:lstStyle/>
          <a:p>
            <a:r>
              <a:rPr lang="en-US" sz="3400" b="1" dirty="0">
                <a:latin typeface="Arial" panose="020B0604020202020204" pitchFamily="34" charset="0"/>
                <a:cs typeface="Arial" panose="020B0604020202020204" pitchFamily="34" charset="0"/>
              </a:rPr>
              <a:t>Professional honesty and eligibility(cont.)</a:t>
            </a:r>
          </a:p>
        </p:txBody>
      </p:sp>
      <p:sp>
        <p:nvSpPr>
          <p:cNvPr id="3" name="Content Placeholder 2"/>
          <p:cNvSpPr>
            <a:spLocks noGrp="1"/>
          </p:cNvSpPr>
          <p:nvPr>
            <p:ph idx="1"/>
          </p:nvPr>
        </p:nvSpPr>
        <p:spPr>
          <a:xfrm>
            <a:off x="457200" y="1874223"/>
            <a:ext cx="8229600" cy="4525963"/>
          </a:xfrm>
        </p:spPr>
        <p:txBody>
          <a:bodyPr/>
          <a:lstStyle/>
          <a:p>
            <a:r>
              <a:rPr lang="en-US" sz="2800" dirty="0">
                <a:latin typeface="Arial" panose="020B0604020202020204" pitchFamily="34" charset="0"/>
                <a:cs typeface="Arial" panose="020B0604020202020204" pitchFamily="34" charset="0"/>
              </a:rPr>
              <a:t>If the student falls below the 2.0 GPA, then the school may “execute and fulfill the requirements of an academic performance contract… At a minimum, the contract must require that the student attend summer school, or its graded equivalent, between grades 9 and 10 or grades 10 and 11, as necessary.”</a:t>
            </a:r>
          </a:p>
        </p:txBody>
      </p:sp>
    </p:spTree>
    <p:extLst>
      <p:ext uri="{BB962C8B-B14F-4D97-AF65-F5344CB8AC3E}">
        <p14:creationId xmlns:p14="http://schemas.microsoft.com/office/powerpoint/2010/main" val="360615136"/>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219"/>
            <a:ext cx="8229600" cy="1143000"/>
          </a:xfrm>
        </p:spPr>
        <p:txBody>
          <a:bodyPr/>
          <a:lstStyle/>
          <a:p>
            <a:r>
              <a:rPr lang="en-US" sz="3400" b="1" dirty="0">
                <a:latin typeface="Arial" panose="020B0604020202020204" pitchFamily="34" charset="0"/>
                <a:cs typeface="Arial" panose="020B0604020202020204" pitchFamily="34" charset="0"/>
              </a:rPr>
              <a:t>Professional honesty and eligibility(cont.) </a:t>
            </a:r>
          </a:p>
        </p:txBody>
      </p:sp>
      <p:sp>
        <p:nvSpPr>
          <p:cNvPr id="3" name="Content Placeholder 2"/>
          <p:cNvSpPr>
            <a:spLocks noGrp="1"/>
          </p:cNvSpPr>
          <p:nvPr>
            <p:ph idx="1"/>
          </p:nvPr>
        </p:nvSpPr>
        <p:spPr>
          <a:xfrm>
            <a:off x="457200" y="2060835"/>
            <a:ext cx="8229600" cy="4525963"/>
          </a:xfrm>
        </p:spPr>
        <p:txBody>
          <a:bodyPr/>
          <a:lstStyle/>
          <a:p>
            <a:pPr algn="just">
              <a:spcBef>
                <a:spcPts val="0"/>
              </a:spcBef>
            </a:pPr>
            <a:r>
              <a:rPr lang="en-US" dirty="0">
                <a:latin typeface="Arial" panose="020B0604020202020204" pitchFamily="34" charset="0"/>
                <a:cs typeface="Arial" panose="020B0604020202020204" pitchFamily="34" charset="0"/>
              </a:rPr>
              <a:t>Coaches, athletic directors and students cannot do anything to change grades to make students eligible to participate in sports if the student did not meet the academic standards to play.</a:t>
            </a:r>
          </a:p>
        </p:txBody>
      </p:sp>
    </p:spTree>
    <p:extLst>
      <p:ext uri="{BB962C8B-B14F-4D97-AF65-F5344CB8AC3E}">
        <p14:creationId xmlns:p14="http://schemas.microsoft.com/office/powerpoint/2010/main" val="167712617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550"/>
            <a:ext cx="8229600" cy="1143000"/>
          </a:xfrm>
        </p:spPr>
        <p:txBody>
          <a:bodyPr/>
          <a:lstStyle/>
          <a:p>
            <a:r>
              <a:rPr lang="en-US" sz="3400" b="1" dirty="0">
                <a:latin typeface="Arial" panose="020B0604020202020204" pitchFamily="34" charset="0"/>
                <a:cs typeface="Arial" panose="020B0604020202020204" pitchFamily="34" charset="0"/>
              </a:rPr>
              <a:t>Real World Example</a:t>
            </a:r>
          </a:p>
        </p:txBody>
      </p:sp>
      <p:sp>
        <p:nvSpPr>
          <p:cNvPr id="3" name="Content Placeholder 2"/>
          <p:cNvSpPr>
            <a:spLocks noGrp="1"/>
          </p:cNvSpPr>
          <p:nvPr>
            <p:ph idx="1"/>
          </p:nvPr>
        </p:nvSpPr>
        <p:spPr>
          <a:xfrm>
            <a:off x="457200" y="1897550"/>
            <a:ext cx="8229600" cy="4525963"/>
          </a:xfrm>
        </p:spPr>
        <p:txBody>
          <a:bodyPr/>
          <a:lstStyle/>
          <a:p>
            <a:pPr algn="just">
              <a:spcBef>
                <a:spcPts val="0"/>
              </a:spcBef>
            </a:pPr>
            <a:r>
              <a:rPr lang="en-US" sz="3000" dirty="0">
                <a:latin typeface="Arial" panose="020B0604020202020204" pitchFamily="34" charset="0"/>
                <a:cs typeface="Arial" panose="020B0604020202020204" pitchFamily="34" charset="0"/>
              </a:rPr>
              <a:t>At one of our local schools, a principal changed the grades of 13 students in the student body.</a:t>
            </a:r>
          </a:p>
          <a:p>
            <a:pPr algn="just">
              <a:spcBef>
                <a:spcPts val="0"/>
              </a:spcBef>
            </a:pPr>
            <a:r>
              <a:rPr lang="en-US" sz="3000" dirty="0">
                <a:latin typeface="Arial" panose="020B0604020202020204" pitchFamily="34" charset="0"/>
                <a:cs typeface="Arial" panose="020B0604020202020204" pitchFamily="34" charset="0"/>
              </a:rPr>
              <a:t>The principal changed grades from 63 to 90, 70 to 90.</a:t>
            </a:r>
          </a:p>
          <a:p>
            <a:pPr algn="just">
              <a:spcBef>
                <a:spcPts val="0"/>
              </a:spcBef>
            </a:pPr>
            <a:r>
              <a:rPr lang="en-US" sz="3000" dirty="0">
                <a:latin typeface="Arial" panose="020B0604020202020204" pitchFamily="34" charset="0"/>
                <a:cs typeface="Arial" panose="020B0604020202020204" pitchFamily="34" charset="0"/>
              </a:rPr>
              <a:t>The principal changed grades earned by the student at schools other than the school they currently attended (i.e. he changed grades earned in middle school on core courses)</a:t>
            </a:r>
          </a:p>
        </p:txBody>
      </p:sp>
    </p:spTree>
    <p:extLst>
      <p:ext uri="{BB962C8B-B14F-4D97-AF65-F5344CB8AC3E}">
        <p14:creationId xmlns:p14="http://schemas.microsoft.com/office/powerpoint/2010/main" val="259013674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227"/>
            <a:ext cx="8229600" cy="1143000"/>
          </a:xfrm>
        </p:spPr>
        <p:txBody>
          <a:bodyPr/>
          <a:lstStyle/>
          <a:p>
            <a:r>
              <a:rPr lang="en-US" sz="3400" b="1" dirty="0">
                <a:latin typeface="Arial" panose="020B0604020202020204" pitchFamily="34" charset="0"/>
                <a:cs typeface="Arial" panose="020B0604020202020204" pitchFamily="34" charset="0"/>
              </a:rPr>
              <a:t>Real World Example (cont.) </a:t>
            </a:r>
            <a:endParaRPr lang="en-US" sz="3400" b="1" dirty="0"/>
          </a:p>
        </p:txBody>
      </p:sp>
      <p:sp>
        <p:nvSpPr>
          <p:cNvPr id="3" name="Content Placeholder 2"/>
          <p:cNvSpPr>
            <a:spLocks noGrp="1"/>
          </p:cNvSpPr>
          <p:nvPr>
            <p:ph idx="1"/>
          </p:nvPr>
        </p:nvSpPr>
        <p:spPr>
          <a:xfrm>
            <a:off x="457200" y="2141581"/>
            <a:ext cx="8229600" cy="4525963"/>
          </a:xfrm>
        </p:spPr>
        <p:txBody>
          <a:bodyPr/>
          <a:lstStyle/>
          <a:p>
            <a:pPr algn="just">
              <a:spcBef>
                <a:spcPts val="0"/>
              </a:spcBef>
            </a:pPr>
            <a:r>
              <a:rPr lang="en-US" dirty="0">
                <a:latin typeface="Arial" panose="020B0604020202020204" pitchFamily="34" charset="0"/>
                <a:cs typeface="Arial" panose="020B0604020202020204" pitchFamily="34" charset="0"/>
              </a:rPr>
              <a:t>The principal had no backup documentation which justified the grade change.  The principal, also in violation of OCPS policy, failed to consult with the teachers whose grades the principal was changing prior to making the change.</a:t>
            </a:r>
          </a:p>
          <a:p>
            <a:pPr algn="just">
              <a:spcBef>
                <a:spcPts val="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03229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7896"/>
            <a:ext cx="8229600" cy="1143000"/>
          </a:xfrm>
        </p:spPr>
        <p:txBody>
          <a:bodyPr/>
          <a:lstStyle/>
          <a:p>
            <a:r>
              <a:rPr lang="en-US" sz="3400" b="1" dirty="0">
                <a:latin typeface="Arial" panose="020B0604020202020204" pitchFamily="34" charset="0"/>
                <a:cs typeface="Arial" panose="020B0604020202020204" pitchFamily="34" charset="0"/>
              </a:rPr>
              <a:t>Real World Example (cont.)</a:t>
            </a:r>
          </a:p>
        </p:txBody>
      </p:sp>
      <p:sp>
        <p:nvSpPr>
          <p:cNvPr id="3" name="Content Placeholder 2"/>
          <p:cNvSpPr>
            <a:spLocks noGrp="1"/>
          </p:cNvSpPr>
          <p:nvPr>
            <p:ph idx="1"/>
          </p:nvPr>
        </p:nvSpPr>
        <p:spPr>
          <a:xfrm>
            <a:off x="457200" y="2061911"/>
            <a:ext cx="8229600" cy="4525963"/>
          </a:xfrm>
        </p:spPr>
        <p:txBody>
          <a:bodyPr/>
          <a:lstStyle/>
          <a:p>
            <a:pPr algn="just">
              <a:spcBef>
                <a:spcPts val="0"/>
              </a:spcBef>
            </a:pPr>
            <a:r>
              <a:rPr lang="en-US" sz="2800" dirty="0">
                <a:latin typeface="Arial" panose="020B0604020202020204" pitchFamily="34" charset="0"/>
                <a:cs typeface="Arial" panose="020B0604020202020204" pitchFamily="34" charset="0"/>
              </a:rPr>
              <a:t>The school allowed two of the students who had grade changes to participate in track and field meets.</a:t>
            </a:r>
          </a:p>
          <a:p>
            <a:pPr algn="just">
              <a:spcBef>
                <a:spcPts val="0"/>
              </a:spcBef>
            </a:pPr>
            <a:r>
              <a:rPr lang="en-US" sz="2800" dirty="0">
                <a:latin typeface="Arial" panose="020B0604020202020204" pitchFamily="34" charset="0"/>
                <a:cs typeface="Arial" panose="020B0604020202020204" pitchFamily="34" charset="0"/>
              </a:rPr>
              <a:t>The school had to hold out the students who participated improperly from further track meets.</a:t>
            </a:r>
          </a:p>
          <a:p>
            <a:pPr algn="just">
              <a:spcBef>
                <a:spcPts val="0"/>
              </a:spcBef>
            </a:pPr>
            <a:r>
              <a:rPr lang="en-US" sz="2800" dirty="0">
                <a:latin typeface="Arial" panose="020B0604020202020204" pitchFamily="34" charset="0"/>
                <a:cs typeface="Arial" panose="020B0604020202020204" pitchFamily="34" charset="0"/>
              </a:rPr>
              <a:t>The school had to forfeit races in which the ineligible athletes placed.  This was found right before the ineligible athletes participated in the District track meet.</a:t>
            </a:r>
          </a:p>
        </p:txBody>
      </p:sp>
    </p:spTree>
    <p:extLst>
      <p:ext uri="{BB962C8B-B14F-4D97-AF65-F5344CB8AC3E}">
        <p14:creationId xmlns:p14="http://schemas.microsoft.com/office/powerpoint/2010/main" val="411746392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118"/>
            <a:ext cx="8229600" cy="1160431"/>
          </a:xfrm>
        </p:spPr>
        <p:txBody>
          <a:bodyPr/>
          <a:lstStyle/>
          <a:p>
            <a:r>
              <a:rPr lang="en-US" sz="3400" b="1" dirty="0">
                <a:latin typeface="Arial" panose="020B0604020202020204" pitchFamily="34" charset="0"/>
                <a:cs typeface="Arial" panose="020B0604020202020204" pitchFamily="34" charset="0"/>
              </a:rPr>
              <a:t>Real World Examples(cont.) </a:t>
            </a:r>
          </a:p>
        </p:txBody>
      </p:sp>
      <p:sp>
        <p:nvSpPr>
          <p:cNvPr id="3" name="Content Placeholder 2"/>
          <p:cNvSpPr>
            <a:spLocks noGrp="1"/>
          </p:cNvSpPr>
          <p:nvPr>
            <p:ph idx="1"/>
          </p:nvPr>
        </p:nvSpPr>
        <p:spPr>
          <a:xfrm>
            <a:off x="457200" y="2124438"/>
            <a:ext cx="8229600" cy="4525963"/>
          </a:xfrm>
        </p:spPr>
        <p:txBody>
          <a:bodyPr/>
          <a:lstStyle/>
          <a:p>
            <a:pPr algn="just">
              <a:spcBef>
                <a:spcPts val="0"/>
              </a:spcBef>
            </a:pPr>
            <a:r>
              <a:rPr lang="en-US" sz="2800" dirty="0">
                <a:latin typeface="Arial" panose="020B0604020202020204" pitchFamily="34" charset="0"/>
                <a:cs typeface="Arial" panose="020B0604020202020204" pitchFamily="34" charset="0"/>
              </a:rPr>
              <a:t>The principal who improperly changed the grades resigned during the pendency of the district’s investigation.</a:t>
            </a:r>
          </a:p>
          <a:p>
            <a:pPr algn="just">
              <a:spcBef>
                <a:spcPts val="0"/>
              </a:spcBef>
            </a:pPr>
            <a:r>
              <a:rPr lang="en-US" sz="2800" dirty="0">
                <a:latin typeface="Arial" panose="020B0604020202020204" pitchFamily="34" charset="0"/>
                <a:cs typeface="Arial" panose="020B0604020202020204" pitchFamily="34" charset="0"/>
              </a:rPr>
              <a:t>F.S. 1012.33 and Florida Administrative Code Rule 6A-5.056 says principals and teachers may be terminated for misconduct in office, which is violation of the Principles of Professional Conduct for the Education Profession in Florida as well as for violating adopted School Board rules.</a:t>
            </a:r>
          </a:p>
          <a:p>
            <a:pPr algn="just">
              <a:spcBef>
                <a:spcPts val="0"/>
              </a:spcBef>
            </a:pPr>
            <a:endParaRPr lang="en-US" dirty="0">
              <a:latin typeface="Arial" panose="020B0604020202020204" pitchFamily="34" charset="0"/>
              <a:cs typeface="Arial" panose="020B0604020202020204" pitchFamily="34" charset="0"/>
            </a:endParaRPr>
          </a:p>
          <a:p>
            <a:pPr marL="0" indent="0" algn="just">
              <a:spcBef>
                <a:spcPts val="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83653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2800"/>
            <a:ext cx="7772400" cy="1470025"/>
          </a:xfrm>
        </p:spPr>
        <p:txBody>
          <a:bodyPr/>
          <a:lstStyle/>
          <a:p>
            <a:r>
              <a:rPr lang="en-US" b="1" dirty="0">
                <a:latin typeface="Arial" panose="020B0604020202020204" pitchFamily="34" charset="0"/>
                <a:cs typeface="Arial" panose="020B0604020202020204" pitchFamily="34" charset="0"/>
              </a:rPr>
              <a:t>Recruiting</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Your athletes should not be recruited</a:t>
            </a:r>
          </a:p>
        </p:txBody>
      </p:sp>
    </p:spTree>
    <p:extLst>
      <p:ext uri="{BB962C8B-B14F-4D97-AF65-F5344CB8AC3E}">
        <p14:creationId xmlns:p14="http://schemas.microsoft.com/office/powerpoint/2010/main" val="2881735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118"/>
            <a:ext cx="8229600" cy="1160431"/>
          </a:xfrm>
        </p:spPr>
        <p:txBody>
          <a:bodyPr/>
          <a:lstStyle/>
          <a:p>
            <a:r>
              <a:rPr lang="en-US" sz="3400" b="1" dirty="0">
                <a:latin typeface="Arial" panose="020B0604020202020204" pitchFamily="34" charset="0"/>
                <a:cs typeface="Arial" panose="020B0604020202020204" pitchFamily="34" charset="0"/>
              </a:rPr>
              <a:t>Real World Examples(cont.) </a:t>
            </a:r>
          </a:p>
        </p:txBody>
      </p:sp>
      <p:sp>
        <p:nvSpPr>
          <p:cNvPr id="3" name="Content Placeholder 2"/>
          <p:cNvSpPr>
            <a:spLocks noGrp="1"/>
          </p:cNvSpPr>
          <p:nvPr>
            <p:ph idx="1"/>
          </p:nvPr>
        </p:nvSpPr>
        <p:spPr>
          <a:xfrm>
            <a:off x="457200" y="2124438"/>
            <a:ext cx="8229600" cy="4525963"/>
          </a:xfrm>
        </p:spPr>
        <p:txBody>
          <a:bodyPr/>
          <a:lstStyle/>
          <a:p>
            <a:pPr algn="just">
              <a:spcBef>
                <a:spcPts val="0"/>
              </a:spcBef>
            </a:pPr>
            <a:r>
              <a:rPr lang="en-US" sz="2800" dirty="0">
                <a:latin typeface="Arial" panose="020B0604020202020204" pitchFamily="34" charset="0"/>
                <a:cs typeface="Arial" panose="020B0604020202020204" pitchFamily="34" charset="0"/>
              </a:rPr>
              <a:t>The Principles of Professional Conduct for the Education Profession in Florida requires that teachers, administrators and principals:</a:t>
            </a:r>
          </a:p>
          <a:p>
            <a:pPr lvl="1" algn="just">
              <a:spcBef>
                <a:spcPts val="0"/>
              </a:spcBef>
            </a:pPr>
            <a:r>
              <a:rPr lang="en-US" sz="2400" dirty="0">
                <a:latin typeface="Arial" panose="020B0604020202020204" pitchFamily="34" charset="0"/>
                <a:cs typeface="Arial" panose="020B0604020202020204" pitchFamily="34" charset="0"/>
              </a:rPr>
              <a:t>Shall maintain honesty in all professional dealings.</a:t>
            </a:r>
          </a:p>
          <a:p>
            <a:pPr lvl="1" algn="just">
              <a:spcBef>
                <a:spcPts val="0"/>
              </a:spcBef>
            </a:pPr>
            <a:r>
              <a:rPr lang="en-US" sz="2400" dirty="0">
                <a:latin typeface="Arial" panose="020B0604020202020204" pitchFamily="34" charset="0"/>
                <a:cs typeface="Arial" panose="020B0604020202020204" pitchFamily="34" charset="0"/>
              </a:rPr>
              <a:t>Shall not submit fraudulent information on any document in connection with professional activities.</a:t>
            </a:r>
          </a:p>
          <a:p>
            <a:pPr lvl="1" algn="just">
              <a:spcBef>
                <a:spcPts val="0"/>
              </a:spcBef>
            </a:pPr>
            <a:r>
              <a:rPr lang="en-US" sz="2400" dirty="0">
                <a:latin typeface="Arial" panose="020B0604020202020204" pitchFamily="34" charset="0"/>
                <a:cs typeface="Arial" panose="020B0604020202020204" pitchFamily="34" charset="0"/>
              </a:rPr>
              <a:t>Shall not intentionally distort or misrepresent facts concerning an educational matter in direct or indirect public expression. Rule 6A-10.081</a:t>
            </a:r>
          </a:p>
          <a:p>
            <a:pPr lvl="1" algn="just">
              <a:spcBef>
                <a:spcPts val="0"/>
              </a:spcBef>
            </a:pPr>
            <a:endParaRPr lang="en-US" sz="2400" dirty="0">
              <a:latin typeface="Arial" panose="020B0604020202020204" pitchFamily="34" charset="0"/>
              <a:cs typeface="Arial" panose="020B0604020202020204" pitchFamily="34" charset="0"/>
            </a:endParaRPr>
          </a:p>
          <a:p>
            <a:pPr algn="just">
              <a:spcBef>
                <a:spcPts val="0"/>
              </a:spcBef>
            </a:pPr>
            <a:endParaRPr lang="en-US" dirty="0">
              <a:latin typeface="Arial" panose="020B0604020202020204" pitchFamily="34" charset="0"/>
              <a:cs typeface="Arial" panose="020B0604020202020204" pitchFamily="34" charset="0"/>
            </a:endParaRPr>
          </a:p>
          <a:p>
            <a:pPr marL="0" indent="0" algn="just">
              <a:spcBef>
                <a:spcPts val="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248878"/>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118"/>
            <a:ext cx="8229600" cy="1160431"/>
          </a:xfrm>
        </p:spPr>
        <p:txBody>
          <a:bodyPr/>
          <a:lstStyle/>
          <a:p>
            <a:r>
              <a:rPr lang="en-US" sz="3400" b="1" dirty="0">
                <a:latin typeface="Arial" panose="020B0604020202020204" pitchFamily="34" charset="0"/>
                <a:cs typeface="Arial" panose="020B0604020202020204" pitchFamily="34" charset="0"/>
              </a:rPr>
              <a:t>Real World Examples(cont.) </a:t>
            </a:r>
          </a:p>
        </p:txBody>
      </p:sp>
      <p:sp>
        <p:nvSpPr>
          <p:cNvPr id="3" name="Content Placeholder 2"/>
          <p:cNvSpPr>
            <a:spLocks noGrp="1"/>
          </p:cNvSpPr>
          <p:nvPr>
            <p:ph idx="1"/>
          </p:nvPr>
        </p:nvSpPr>
        <p:spPr>
          <a:xfrm>
            <a:off x="457200" y="2124438"/>
            <a:ext cx="8229600" cy="4525963"/>
          </a:xfrm>
        </p:spPr>
        <p:txBody>
          <a:bodyPr/>
          <a:lstStyle/>
          <a:p>
            <a:pPr algn="just">
              <a:spcBef>
                <a:spcPts val="0"/>
              </a:spcBef>
            </a:pPr>
            <a:r>
              <a:rPr lang="en-US" sz="2800" dirty="0">
                <a:latin typeface="Arial" panose="020B0604020202020204" pitchFamily="34" charset="0"/>
                <a:cs typeface="Arial" panose="020B0604020202020204" pitchFamily="34" charset="0"/>
              </a:rPr>
              <a:t>The principal at issue, even though the principal resigned, still had the matter reported to the Department of Education’s Education Practices Commission.</a:t>
            </a:r>
          </a:p>
          <a:p>
            <a:pPr marL="0" indent="0" algn="just">
              <a:spcBef>
                <a:spcPts val="0"/>
              </a:spcBef>
              <a:buNone/>
            </a:pPr>
            <a:endParaRPr lang="en-US" sz="2800" dirty="0">
              <a:latin typeface="Arial" panose="020B0604020202020204" pitchFamily="34" charset="0"/>
              <a:cs typeface="Arial" panose="020B0604020202020204" pitchFamily="34" charset="0"/>
            </a:endParaRPr>
          </a:p>
          <a:p>
            <a:pPr algn="just">
              <a:spcBef>
                <a:spcPts val="0"/>
              </a:spcBef>
            </a:pPr>
            <a:r>
              <a:rPr lang="en-US" sz="2800" dirty="0">
                <a:latin typeface="Arial" panose="020B0604020202020204" pitchFamily="34" charset="0"/>
                <a:cs typeface="Arial" panose="020B0604020202020204" pitchFamily="34" charset="0"/>
              </a:rPr>
              <a:t>DOE takes very dim views of falsification of student records to inflate academic performance.</a:t>
            </a:r>
            <a:endParaRPr lang="en-US" sz="2400" dirty="0">
              <a:latin typeface="Arial" panose="020B0604020202020204" pitchFamily="34" charset="0"/>
              <a:cs typeface="Arial" panose="020B0604020202020204" pitchFamily="34" charset="0"/>
            </a:endParaRPr>
          </a:p>
          <a:p>
            <a:pPr lvl="1" algn="just">
              <a:spcBef>
                <a:spcPts val="0"/>
              </a:spcBef>
            </a:pPr>
            <a:endParaRPr lang="en-US" sz="2400" dirty="0">
              <a:latin typeface="Arial" panose="020B0604020202020204" pitchFamily="34" charset="0"/>
              <a:cs typeface="Arial" panose="020B0604020202020204" pitchFamily="34" charset="0"/>
            </a:endParaRPr>
          </a:p>
          <a:p>
            <a:pPr algn="just">
              <a:spcBef>
                <a:spcPts val="0"/>
              </a:spcBef>
            </a:pPr>
            <a:endParaRPr lang="en-US" dirty="0">
              <a:latin typeface="Arial" panose="020B0604020202020204" pitchFamily="34" charset="0"/>
              <a:cs typeface="Arial" panose="020B0604020202020204" pitchFamily="34" charset="0"/>
            </a:endParaRPr>
          </a:p>
          <a:p>
            <a:pPr marL="0" indent="0" algn="just">
              <a:spcBef>
                <a:spcPts val="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58386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Charging Students for Recruiting Events</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Coaches and administrators should not charge students to be watched by college recruiters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35887"/>
            <a:ext cx="8229600" cy="1143000"/>
          </a:xfrm>
        </p:spPr>
        <p:txBody>
          <a:bodyPr/>
          <a:lstStyle/>
          <a:p>
            <a:r>
              <a:rPr lang="en-US" b="1" dirty="0">
                <a:latin typeface="Arial" panose="020B0604020202020204" pitchFamily="34" charset="0"/>
                <a:ea typeface="ヒラギノ角ゴ Pro W3"/>
                <a:cs typeface="Arial" panose="020B0604020202020204" pitchFamily="34" charset="0"/>
              </a:rPr>
              <a:t>Charging Students for Recruiting Events</a:t>
            </a:r>
          </a:p>
        </p:txBody>
      </p:sp>
      <p:sp>
        <p:nvSpPr>
          <p:cNvPr id="22531" name="Content Placeholder 2"/>
          <p:cNvSpPr>
            <a:spLocks noGrp="1"/>
          </p:cNvSpPr>
          <p:nvPr>
            <p:ph idx="1"/>
          </p:nvPr>
        </p:nvSpPr>
        <p:spPr>
          <a:xfrm>
            <a:off x="457200" y="2080727"/>
            <a:ext cx="8229600" cy="4194725"/>
          </a:xfrm>
        </p:spPr>
        <p:txBody>
          <a:bodyPr/>
          <a:lstStyle/>
          <a:p>
            <a:pPr algn="just">
              <a:spcBef>
                <a:spcPts val="0"/>
              </a:spcBef>
            </a:pPr>
            <a:r>
              <a:rPr lang="en-US" dirty="0">
                <a:latin typeface="Arial" panose="020B0604020202020204" pitchFamily="34" charset="0"/>
                <a:ea typeface="ヒラギノ角ゴ Pro W3"/>
                <a:cs typeface="Arial" panose="020B0604020202020204" pitchFamily="34" charset="0"/>
              </a:rPr>
              <a:t>The Principles of Professional Conduct also are very clear that coaches and administrator “s</a:t>
            </a:r>
            <a:r>
              <a:rPr lang="en-US" dirty="0">
                <a:latin typeface="Arial" panose="020B0604020202020204" pitchFamily="34" charset="0"/>
                <a:cs typeface="Arial" panose="020B0604020202020204" pitchFamily="34" charset="0"/>
              </a:rPr>
              <a:t>hall not exploit a relationship with a student for personal gain or advantage.”</a:t>
            </a:r>
          </a:p>
          <a:p>
            <a:pPr algn="just">
              <a:spcBef>
                <a:spcPts val="0"/>
              </a:spcBef>
            </a:pPr>
            <a:r>
              <a:rPr lang="en-US" dirty="0">
                <a:latin typeface="Arial" panose="020B0604020202020204" pitchFamily="34" charset="0"/>
                <a:ea typeface="ヒラギノ角ゴ Pro W3"/>
                <a:cs typeface="Arial" panose="020B0604020202020204" pitchFamily="34" charset="0"/>
              </a:rPr>
              <a:t>OCPS prohibits usage of its facility for “an employee offering private instruction, tutoring, or coaching for personal gain.”</a:t>
            </a:r>
            <a:endParaRPr lang="en-US" sz="3200" dirty="0">
              <a:latin typeface="Arial" panose="020B0604020202020204" pitchFamily="34" charset="0"/>
              <a:ea typeface="ヒラギノ角ゴ Pro W3"/>
              <a:cs typeface="Arial" panose="020B0604020202020204" pitchFamily="34" charset="0"/>
            </a:endParaRPr>
          </a:p>
          <a:p>
            <a:pPr marL="457200" lvl="1" indent="0" algn="just">
              <a:buNone/>
            </a:pPr>
            <a:endParaRPr lang="en-US" sz="2400" i="1" dirty="0">
              <a:ea typeface="ヒラギノ角ゴ Pro W3"/>
              <a:cs typeface="ヒラギノ角ゴ Pro W3"/>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35887"/>
            <a:ext cx="8229600" cy="1143000"/>
          </a:xfrm>
        </p:spPr>
        <p:txBody>
          <a:bodyPr/>
          <a:lstStyle/>
          <a:p>
            <a:r>
              <a:rPr lang="en-US" b="1" dirty="0">
                <a:latin typeface="Arial" panose="020B0604020202020204" pitchFamily="34" charset="0"/>
                <a:ea typeface="ヒラギノ角ゴ Pro W3"/>
                <a:cs typeface="Arial" panose="020B0604020202020204" pitchFamily="34" charset="0"/>
              </a:rPr>
              <a:t>Charging Students for Recruiting Events</a:t>
            </a:r>
          </a:p>
        </p:txBody>
      </p:sp>
      <p:sp>
        <p:nvSpPr>
          <p:cNvPr id="22531" name="Content Placeholder 2"/>
          <p:cNvSpPr>
            <a:spLocks noGrp="1"/>
          </p:cNvSpPr>
          <p:nvPr>
            <p:ph idx="1"/>
          </p:nvPr>
        </p:nvSpPr>
        <p:spPr>
          <a:xfrm>
            <a:off x="457200" y="2080727"/>
            <a:ext cx="8229600" cy="4194725"/>
          </a:xfrm>
        </p:spPr>
        <p:txBody>
          <a:bodyPr/>
          <a:lstStyle/>
          <a:p>
            <a:pPr algn="just">
              <a:spcBef>
                <a:spcPts val="0"/>
              </a:spcBef>
            </a:pPr>
            <a:r>
              <a:rPr lang="en-US" dirty="0">
                <a:latin typeface="Arial" panose="020B0604020202020204" pitchFamily="34" charset="0"/>
                <a:ea typeface="ヒラギノ角ゴ Pro W3"/>
                <a:cs typeface="Arial" panose="020B0604020202020204" pitchFamily="34" charset="0"/>
              </a:rPr>
              <a:t>A head coach, assistant coach and school administrator were involved in the renting of a school facility for a student showcase at which students from their school and other schools could be seen by college recruiters</a:t>
            </a:r>
          </a:p>
          <a:p>
            <a:pPr algn="just">
              <a:spcBef>
                <a:spcPts val="0"/>
              </a:spcBef>
            </a:pPr>
            <a:r>
              <a:rPr lang="en-US" sz="3200" dirty="0">
                <a:latin typeface="Arial" panose="020B0604020202020204" pitchFamily="34" charset="0"/>
                <a:ea typeface="ヒラギノ角ゴ Pro W3"/>
                <a:cs typeface="Arial" panose="020B0604020202020204" pitchFamily="34" charset="0"/>
              </a:rPr>
              <a:t>The students were being charged </a:t>
            </a:r>
            <a:r>
              <a:rPr lang="en-US" dirty="0">
                <a:latin typeface="Arial" panose="020B0604020202020204" pitchFamily="34" charset="0"/>
                <a:ea typeface="ヒラギノ角ゴ Pro W3"/>
                <a:cs typeface="Arial" panose="020B0604020202020204" pitchFamily="34" charset="0"/>
              </a:rPr>
              <a:t>$25 to participate the event</a:t>
            </a:r>
            <a:endParaRPr lang="en-US" sz="3200" dirty="0">
              <a:latin typeface="Arial" panose="020B0604020202020204" pitchFamily="34" charset="0"/>
              <a:ea typeface="ヒラギノ角ゴ Pro W3"/>
              <a:cs typeface="Arial" panose="020B0604020202020204" pitchFamily="34" charset="0"/>
            </a:endParaRPr>
          </a:p>
          <a:p>
            <a:pPr marL="457200" lvl="1" indent="0" algn="just">
              <a:buNone/>
            </a:pPr>
            <a:endParaRPr lang="en-US" sz="2400" i="1" dirty="0">
              <a:ea typeface="ヒラギノ角ゴ Pro W3"/>
              <a:cs typeface="ヒラギノ角ゴ Pro W3"/>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34</a:t>
            </a:fld>
            <a:endParaRPr lang="en-US" dirty="0"/>
          </a:p>
        </p:txBody>
      </p:sp>
    </p:spTree>
    <p:extLst>
      <p:ext uri="{BB962C8B-B14F-4D97-AF65-F5344CB8AC3E}">
        <p14:creationId xmlns:p14="http://schemas.microsoft.com/office/powerpoint/2010/main" val="17960536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35887"/>
            <a:ext cx="8229600" cy="1143000"/>
          </a:xfrm>
        </p:spPr>
        <p:txBody>
          <a:bodyPr/>
          <a:lstStyle/>
          <a:p>
            <a:r>
              <a:rPr lang="en-US" b="1" dirty="0">
                <a:latin typeface="Arial" panose="020B0604020202020204" pitchFamily="34" charset="0"/>
                <a:ea typeface="ヒラギノ角ゴ Pro W3"/>
                <a:cs typeface="Arial" panose="020B0604020202020204" pitchFamily="34" charset="0"/>
              </a:rPr>
              <a:t>Charging Students for Recruiting Events</a:t>
            </a:r>
          </a:p>
        </p:txBody>
      </p:sp>
      <p:sp>
        <p:nvSpPr>
          <p:cNvPr id="22531" name="Content Placeholder 2"/>
          <p:cNvSpPr>
            <a:spLocks noGrp="1"/>
          </p:cNvSpPr>
          <p:nvPr>
            <p:ph idx="1"/>
          </p:nvPr>
        </p:nvSpPr>
        <p:spPr>
          <a:xfrm>
            <a:off x="457200" y="2080727"/>
            <a:ext cx="8229600" cy="4194725"/>
          </a:xfrm>
        </p:spPr>
        <p:txBody>
          <a:bodyPr/>
          <a:lstStyle/>
          <a:p>
            <a:pPr algn="just">
              <a:spcBef>
                <a:spcPts val="0"/>
              </a:spcBef>
            </a:pPr>
            <a:r>
              <a:rPr lang="en-US" sz="2800" dirty="0">
                <a:latin typeface="Arial" panose="020B0604020202020204" pitchFamily="34" charset="0"/>
                <a:ea typeface="ヒラギノ角ゴ Pro W3"/>
                <a:cs typeface="Arial" panose="020B0604020202020204" pitchFamily="34" charset="0"/>
              </a:rPr>
              <a:t>One of the employees utilized the name of an outside group to rent the facility.  The outside group had no idea their name was being utilized to rent the facility</a:t>
            </a:r>
          </a:p>
          <a:p>
            <a:pPr algn="just">
              <a:spcBef>
                <a:spcPts val="0"/>
              </a:spcBef>
            </a:pPr>
            <a:r>
              <a:rPr lang="en-US" sz="2800" dirty="0">
                <a:latin typeface="Arial" panose="020B0604020202020204" pitchFamily="34" charset="0"/>
                <a:ea typeface="ヒラギノ角ゴ Pro W3"/>
                <a:cs typeface="Arial" panose="020B0604020202020204" pitchFamily="34" charset="0"/>
              </a:rPr>
              <a:t>One of the employees set up a outside business in which he would represent athletes in professional sports</a:t>
            </a:r>
          </a:p>
          <a:p>
            <a:pPr algn="just">
              <a:spcBef>
                <a:spcPts val="0"/>
              </a:spcBef>
            </a:pPr>
            <a:r>
              <a:rPr lang="en-US" sz="2800" dirty="0">
                <a:latin typeface="Arial" panose="020B0604020202020204" pitchFamily="34" charset="0"/>
                <a:ea typeface="ヒラギノ角ゴ Pro W3"/>
                <a:cs typeface="Arial" panose="020B0604020202020204" pitchFamily="34" charset="0"/>
              </a:rPr>
              <a:t>The third employee did not follow OCPS rules by allowing an employee to rent the facility for the event.</a:t>
            </a:r>
          </a:p>
          <a:p>
            <a:pPr marL="457200" lvl="1" indent="0" algn="just">
              <a:buNone/>
            </a:pPr>
            <a:endParaRPr lang="en-US" sz="2400" i="1" dirty="0">
              <a:ea typeface="ヒラギノ角ゴ Pro W3"/>
              <a:cs typeface="ヒラギノ角ゴ Pro W3"/>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35</a:t>
            </a:fld>
            <a:endParaRPr lang="en-US" dirty="0"/>
          </a:p>
        </p:txBody>
      </p:sp>
    </p:spTree>
    <p:extLst>
      <p:ext uri="{BB962C8B-B14F-4D97-AF65-F5344CB8AC3E}">
        <p14:creationId xmlns:p14="http://schemas.microsoft.com/office/powerpoint/2010/main" val="6978371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35887"/>
            <a:ext cx="8229600" cy="1143000"/>
          </a:xfrm>
        </p:spPr>
        <p:txBody>
          <a:bodyPr/>
          <a:lstStyle/>
          <a:p>
            <a:r>
              <a:rPr lang="en-US" b="1" dirty="0">
                <a:latin typeface="Arial" panose="020B0604020202020204" pitchFamily="34" charset="0"/>
                <a:ea typeface="ヒラギノ角ゴ Pro W3"/>
                <a:cs typeface="Arial" panose="020B0604020202020204" pitchFamily="34" charset="0"/>
              </a:rPr>
              <a:t>Charging Students for Recruiting Events</a:t>
            </a:r>
          </a:p>
        </p:txBody>
      </p:sp>
      <p:sp>
        <p:nvSpPr>
          <p:cNvPr id="22531" name="Content Placeholder 2"/>
          <p:cNvSpPr>
            <a:spLocks noGrp="1"/>
          </p:cNvSpPr>
          <p:nvPr>
            <p:ph idx="1"/>
          </p:nvPr>
        </p:nvSpPr>
        <p:spPr>
          <a:xfrm>
            <a:off x="457200" y="2080727"/>
            <a:ext cx="8229600" cy="4194725"/>
          </a:xfrm>
        </p:spPr>
        <p:txBody>
          <a:bodyPr/>
          <a:lstStyle/>
          <a:p>
            <a:pPr algn="just">
              <a:spcBef>
                <a:spcPts val="0"/>
              </a:spcBef>
            </a:pPr>
            <a:r>
              <a:rPr lang="en-US" sz="2400" dirty="0">
                <a:latin typeface="Arial" panose="020B0604020202020204" pitchFamily="34" charset="0"/>
                <a:ea typeface="ヒラギノ角ゴ Pro W3"/>
                <a:cs typeface="Arial" panose="020B0604020202020204" pitchFamily="34" charset="0"/>
              </a:rPr>
              <a:t>This type of conduct implicates improper tutoring in violation of state ethics laws.</a:t>
            </a:r>
          </a:p>
          <a:p>
            <a:pPr algn="just">
              <a:spcBef>
                <a:spcPts val="0"/>
              </a:spcBef>
            </a:pPr>
            <a:r>
              <a:rPr lang="en-US" sz="2400" dirty="0">
                <a:latin typeface="Arial" panose="020B0604020202020204" pitchFamily="34" charset="0"/>
                <a:ea typeface="ヒラギノ角ゴ Pro W3"/>
                <a:cs typeface="Arial" panose="020B0604020202020204" pitchFamily="34" charset="0"/>
              </a:rPr>
              <a:t>Florida Commission on Ethics Opinion 04-17: “</a:t>
            </a:r>
            <a:r>
              <a:rPr lang="en-US" sz="2400" dirty="0">
                <a:latin typeface="Arial" panose="020B0604020202020204" pitchFamily="34" charset="0"/>
                <a:cs typeface="Arial" panose="020B0604020202020204" pitchFamily="34" charset="0"/>
              </a:rPr>
              <a:t>No prohibited conflict of interest would be created under Section 112.313(7), Florida Statutes, were a teacher to engage in tutoring activities, for a fee and on school grounds, where the teacher is prohibited from tutoring his or her own students and is subject to the same requirements for leasing the facilities as other entities.” </a:t>
            </a:r>
            <a:endParaRPr lang="en-US" sz="2400" i="1" dirty="0">
              <a:latin typeface="Arial" panose="020B0604020202020204" pitchFamily="34" charset="0"/>
              <a:ea typeface="ヒラギノ角ゴ Pro W3"/>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36</a:t>
            </a:fld>
            <a:endParaRPr lang="en-US" dirty="0"/>
          </a:p>
        </p:txBody>
      </p:sp>
    </p:spTree>
    <p:extLst>
      <p:ext uri="{BB962C8B-B14F-4D97-AF65-F5344CB8AC3E}">
        <p14:creationId xmlns:p14="http://schemas.microsoft.com/office/powerpoint/2010/main" val="22789769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35887"/>
            <a:ext cx="8229600" cy="1143000"/>
          </a:xfrm>
        </p:spPr>
        <p:txBody>
          <a:bodyPr/>
          <a:lstStyle/>
          <a:p>
            <a:r>
              <a:rPr lang="en-US" b="1" dirty="0">
                <a:latin typeface="Arial" panose="020B0604020202020204" pitchFamily="34" charset="0"/>
                <a:ea typeface="ヒラギノ角ゴ Pro W3"/>
                <a:cs typeface="Arial" panose="020B0604020202020204" pitchFamily="34" charset="0"/>
              </a:rPr>
              <a:t>Charging Students for Recruiting Events</a:t>
            </a:r>
          </a:p>
        </p:txBody>
      </p:sp>
      <p:sp>
        <p:nvSpPr>
          <p:cNvPr id="22531" name="Content Placeholder 2"/>
          <p:cNvSpPr>
            <a:spLocks noGrp="1"/>
          </p:cNvSpPr>
          <p:nvPr>
            <p:ph idx="1"/>
          </p:nvPr>
        </p:nvSpPr>
        <p:spPr>
          <a:xfrm>
            <a:off x="457200" y="2080727"/>
            <a:ext cx="8229600" cy="4194725"/>
          </a:xfrm>
        </p:spPr>
        <p:txBody>
          <a:bodyPr/>
          <a:lstStyle/>
          <a:p>
            <a:pPr algn="just">
              <a:spcBef>
                <a:spcPts val="0"/>
              </a:spcBef>
            </a:pPr>
            <a:r>
              <a:rPr lang="en-US" sz="3000" dirty="0">
                <a:latin typeface="Arial" panose="020B0604020202020204" pitchFamily="34" charset="0"/>
                <a:ea typeface="ヒラギノ角ゴ Pro W3"/>
                <a:cs typeface="Arial" panose="020B0604020202020204" pitchFamily="34" charset="0"/>
              </a:rPr>
              <a:t>Ethics Opinion 10-15: “</a:t>
            </a:r>
            <a:r>
              <a:rPr lang="en-US" sz="3000" dirty="0">
                <a:latin typeface="Arial" panose="020B0604020202020204" pitchFamily="34" charset="0"/>
                <a:cs typeface="Arial" panose="020B0604020202020204" pitchFamily="34" charset="0"/>
              </a:rPr>
              <a:t>A prohibited conflict of interest would be created under Section 112.313(7), Florida Statutes, were a teacher to offer a summer camp, for a fee, to students in her school classes.”</a:t>
            </a:r>
          </a:p>
          <a:p>
            <a:pPr>
              <a:spcBef>
                <a:spcPts val="0"/>
              </a:spcBef>
            </a:pPr>
            <a:r>
              <a:rPr lang="en-US" sz="3000" dirty="0">
                <a:latin typeface="Arial" panose="020B0604020202020204" pitchFamily="34" charset="0"/>
                <a:cs typeface="Arial" panose="020B0604020202020204" pitchFamily="34" charset="0"/>
              </a:rPr>
              <a:t>Do not charge students to attend recruiting events.  Those should be run through the District so as to avoid ethics and recruiting issues.</a:t>
            </a:r>
            <a:r>
              <a:rPr lang="en-US" dirty="0"/>
              <a:t/>
            </a:r>
            <a:br>
              <a:rPr lang="en-US" dirty="0"/>
            </a:br>
            <a:endParaRPr lang="en-US" i="1" dirty="0">
              <a:latin typeface="Arial" panose="020B0604020202020204" pitchFamily="34" charset="0"/>
              <a:ea typeface="ヒラギノ角ゴ Pro W3"/>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37</a:t>
            </a:fld>
            <a:endParaRPr lang="en-US" dirty="0"/>
          </a:p>
        </p:txBody>
      </p:sp>
    </p:spTree>
    <p:extLst>
      <p:ext uri="{BB962C8B-B14F-4D97-AF65-F5344CB8AC3E}">
        <p14:creationId xmlns:p14="http://schemas.microsoft.com/office/powerpoint/2010/main" val="4709582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Case Study on Appeals Case</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The referee’s decision is final, isn’t it?</a:t>
            </a:r>
          </a:p>
        </p:txBody>
      </p:sp>
    </p:spTree>
    <p:extLst>
      <p:ext uri="{BB962C8B-B14F-4D97-AF65-F5344CB8AC3E}">
        <p14:creationId xmlns:p14="http://schemas.microsoft.com/office/powerpoint/2010/main" val="137471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45217"/>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a:t>
            </a:r>
          </a:p>
        </p:txBody>
      </p:sp>
      <p:sp>
        <p:nvSpPr>
          <p:cNvPr id="31747" name="Content Placeholder 2"/>
          <p:cNvSpPr>
            <a:spLocks noGrp="1"/>
          </p:cNvSpPr>
          <p:nvPr>
            <p:ph idx="1"/>
          </p:nvPr>
        </p:nvSpPr>
        <p:spPr>
          <a:xfrm>
            <a:off x="457200" y="1888217"/>
            <a:ext cx="8229600" cy="4694068"/>
          </a:xfrm>
        </p:spPr>
        <p:txBody>
          <a:bodyPr/>
          <a:lstStyle/>
          <a:p>
            <a:pPr algn="just"/>
            <a:r>
              <a:rPr lang="en-US" sz="2600" dirty="0">
                <a:latin typeface="Arial" panose="020B0604020202020204" pitchFamily="34" charset="0"/>
                <a:ea typeface="ヒラギノ角ゴ Pro W3"/>
                <a:cs typeface="Arial" panose="020B0604020202020204" pitchFamily="34" charset="0"/>
              </a:rPr>
              <a:t>FHSAA has set up protest procedures regarding eligibility in Article 10 of its bylaws.</a:t>
            </a:r>
          </a:p>
          <a:p>
            <a:pPr algn="just"/>
            <a:r>
              <a:rPr lang="en-US" sz="2600" dirty="0">
                <a:latin typeface="Arial" panose="020B0604020202020204" pitchFamily="34" charset="0"/>
                <a:ea typeface="ヒラギノ角ゴ Pro W3"/>
                <a:cs typeface="Arial" panose="020B0604020202020204" pitchFamily="34" charset="0"/>
              </a:rPr>
              <a:t>Protests of decisions of the game official are not allowed  Bylaw 10.3.2: “</a:t>
            </a:r>
            <a:r>
              <a:rPr lang="en-US" sz="2600" dirty="0">
                <a:latin typeface="Arial" panose="020B0604020202020204" pitchFamily="34" charset="0"/>
                <a:cs typeface="Arial" panose="020B0604020202020204" pitchFamily="34" charset="0"/>
              </a:rPr>
              <a:t>The decisions of contest officials shall be final and not subject to review. Member schools should file reports with the Executive Director of unsatisfactory performance by contest officials which may be due to alleged lack of knowledge of the rules, errors in judgment or improper conduct.</a:t>
            </a:r>
            <a:endParaRPr lang="en-US" sz="2600" dirty="0">
              <a:latin typeface="Arial" panose="020B0604020202020204" pitchFamily="34" charset="0"/>
              <a:ea typeface="ヒラギノ角ゴ Pro W3"/>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39</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5737" y="841407"/>
            <a:ext cx="8504237" cy="708025"/>
          </a:xfrm>
        </p:spPr>
        <p:txBody>
          <a:bodyPr/>
          <a:lstStyle/>
          <a:p>
            <a:pPr eaLnBrk="1" hangingPunct="1"/>
            <a:r>
              <a:rPr lang="en-US" b="1" dirty="0">
                <a:latin typeface="Arial" panose="020B0604020202020204" pitchFamily="34" charset="0"/>
                <a:ea typeface="ヒラギノ角ゴ Pro W3"/>
                <a:cs typeface="Arial" panose="020B0604020202020204" pitchFamily="34" charset="0"/>
              </a:rPr>
              <a:t>Recruiting</a:t>
            </a:r>
            <a:endParaRPr lang="en-US" sz="2800" b="1" dirty="0">
              <a:latin typeface="Arial" panose="020B0604020202020204" pitchFamily="34" charset="0"/>
              <a:ea typeface="ヒラギノ角ゴ Pro W3"/>
              <a:cs typeface="Arial" panose="020B0604020202020204" pitchFamily="34" charset="0"/>
            </a:endParaRPr>
          </a:p>
        </p:txBody>
      </p:sp>
      <p:sp>
        <p:nvSpPr>
          <p:cNvPr id="12291" name="Content Placeholder 2"/>
          <p:cNvSpPr>
            <a:spLocks noGrp="1"/>
          </p:cNvSpPr>
          <p:nvPr>
            <p:ph idx="1"/>
          </p:nvPr>
        </p:nvSpPr>
        <p:spPr>
          <a:xfrm>
            <a:off x="457200" y="1828800"/>
            <a:ext cx="7961313" cy="4525963"/>
          </a:xfrm>
        </p:spPr>
        <p:txBody>
          <a:bodyPr/>
          <a:lstStyle/>
          <a:p>
            <a:pPr algn="just" eaLnBrk="1" hangingPunct="1">
              <a:spcBef>
                <a:spcPts val="0"/>
              </a:spcBef>
            </a:pPr>
            <a:r>
              <a:rPr lang="en-US" dirty="0">
                <a:latin typeface="Arial" panose="020B0604020202020204" pitchFamily="34" charset="0"/>
                <a:ea typeface="ヒラギノ角ゴ Pro W3"/>
                <a:cs typeface="Arial" panose="020B0604020202020204" pitchFamily="34" charset="0"/>
              </a:rPr>
              <a:t>The Florida Legislature passed changes to the law regarding recruiting in 2016.  Those laws sprang out of the Legislature’s unhappiness with how certain recruiting cases were handled by FHSAA.</a:t>
            </a:r>
          </a:p>
          <a:p>
            <a:pPr lvl="1" eaLnBrk="1" hangingPunct="1">
              <a:buFont typeface="Arial" pitchFamily="34" charset="0"/>
              <a:buNone/>
            </a:pPr>
            <a:endParaRPr lang="en-US" sz="2400" dirty="0">
              <a:ea typeface="ヒラギノ角ゴ Pro W3"/>
              <a:cs typeface="ヒラギノ角ゴ Pro W3"/>
            </a:endParaRPr>
          </a:p>
          <a:p>
            <a:pPr lvl="1" eaLnBrk="1" hangingPunct="1">
              <a:buFont typeface="Arial" pitchFamily="34" charset="0"/>
              <a:buNone/>
            </a:pPr>
            <a:endParaRPr lang="en-US" dirty="0">
              <a:ea typeface="ヒラギノ角ゴ Pro W3"/>
              <a:cs typeface="ヒラギノ角ゴ Pro W3"/>
            </a:endParaRPr>
          </a:p>
          <a:p>
            <a:pPr eaLnBrk="1" hangingPunct="1">
              <a:buFont typeface="Arial" pitchFamily="34" charset="0"/>
              <a:buNone/>
            </a:pPr>
            <a:endParaRPr lang="en-US" dirty="0">
              <a:ea typeface="ヒラギノ角ゴ Pro W3"/>
              <a:cs typeface="ヒラギノ角ゴ Pro W3"/>
            </a:endParaRPr>
          </a:p>
        </p:txBody>
      </p:sp>
    </p:spTree>
    <p:extLst>
      <p:ext uri="{BB962C8B-B14F-4D97-AF65-F5344CB8AC3E}">
        <p14:creationId xmlns:p14="http://schemas.microsoft.com/office/powerpoint/2010/main" val="63622180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Water Polo overtime rule is clear.  Rule 4.16.1.5 states that overtime is sudden death, i.e. first team to score in overtime is the winner.</a:t>
            </a:r>
          </a:p>
          <a:p>
            <a:pPr algn="just"/>
            <a:r>
              <a:rPr lang="en-US" dirty="0">
                <a:latin typeface="Arial" panose="020B0604020202020204" pitchFamily="34" charset="0"/>
                <a:cs typeface="Arial" panose="020B0604020202020204" pitchFamily="34" charset="0"/>
              </a:rPr>
              <a:t>Winter Park High School played Lake Mary in the Regional Final.  The game was tied 4-4 going into overtime.</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40</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In Winter Park’s previous game, they also played overtime.  In that game, Winter Park scored three goals in overtime and won the game 7-4</a:t>
            </a:r>
          </a:p>
          <a:p>
            <a:pPr algn="just"/>
            <a:r>
              <a:rPr lang="en-US" dirty="0">
                <a:latin typeface="Arial" panose="020B0604020202020204" pitchFamily="34" charset="0"/>
                <a:cs typeface="Arial" panose="020B0604020202020204" pitchFamily="34" charset="0"/>
              </a:rPr>
              <a:t>The referee told the coaches in the previous game that overtime would be two, three-minute periods and the team with the most goals at the end would win.  This is the NFHS rule.</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41</a:t>
            </a:fld>
            <a:endParaRPr lang="en-US" dirty="0"/>
          </a:p>
        </p:txBody>
      </p:sp>
    </p:spTree>
    <p:extLst>
      <p:ext uri="{BB962C8B-B14F-4D97-AF65-F5344CB8AC3E}">
        <p14:creationId xmlns:p14="http://schemas.microsoft.com/office/powerpoint/2010/main" val="344184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The score of the previous game, the 7-4 contest, was approved by the FHSAA administrator on FHSAA’s website.</a:t>
            </a:r>
          </a:p>
          <a:p>
            <a:pPr algn="just"/>
            <a:r>
              <a:rPr lang="en-US" dirty="0">
                <a:latin typeface="Arial" panose="020B0604020202020204" pitchFamily="34" charset="0"/>
                <a:cs typeface="Arial" panose="020B0604020202020204" pitchFamily="34" charset="0"/>
              </a:rPr>
              <a:t>The referee at the Winter Park-Lake Mary game again informed the teams that they would play overtime in two three-minute periods and that if the game was tied after the two three-minute periods, the game would then go to sudden death.</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42</a:t>
            </a:fld>
            <a:endParaRPr lang="en-US" dirty="0"/>
          </a:p>
        </p:txBody>
      </p:sp>
    </p:spTree>
    <p:extLst>
      <p:ext uri="{BB962C8B-B14F-4D97-AF65-F5344CB8AC3E}">
        <p14:creationId xmlns:p14="http://schemas.microsoft.com/office/powerpoint/2010/main" val="3393299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Lake Mary scored the first goal of the first three minute overtime period.</a:t>
            </a:r>
          </a:p>
          <a:p>
            <a:pPr algn="just"/>
            <a:r>
              <a:rPr lang="en-US" dirty="0">
                <a:latin typeface="Arial" panose="020B0604020202020204" pitchFamily="34" charset="0"/>
                <a:cs typeface="Arial" panose="020B0604020202020204" pitchFamily="34" charset="0"/>
              </a:rPr>
              <a:t>However, the score was tied 6-6 after the second three-minute overtime period.  </a:t>
            </a:r>
          </a:p>
          <a:p>
            <a:pPr algn="just"/>
            <a:r>
              <a:rPr lang="en-US" dirty="0">
                <a:latin typeface="Arial" panose="020B0604020202020204" pitchFamily="34" charset="0"/>
                <a:cs typeface="Arial" panose="020B0604020202020204" pitchFamily="34" charset="0"/>
              </a:rPr>
              <a:t>The game went to sudden death and Winter Park scored first to win the game 7-6.</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43</a:t>
            </a:fld>
            <a:endParaRPr lang="en-US" dirty="0"/>
          </a:p>
        </p:txBody>
      </p:sp>
    </p:spTree>
    <p:extLst>
      <p:ext uri="{BB962C8B-B14F-4D97-AF65-F5344CB8AC3E}">
        <p14:creationId xmlns:p14="http://schemas.microsoft.com/office/powerpoint/2010/main" val="51376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sz="2800" dirty="0">
                <a:latin typeface="Arial" panose="020B0604020202020204" pitchFamily="34" charset="0"/>
                <a:cs typeface="Arial" panose="020B0604020202020204" pitchFamily="34" charset="0"/>
              </a:rPr>
              <a:t>Three hours after the game, the Lake Mary coach sent an email to her Athletic Director and copied the FHSAA administrator for water polo.  </a:t>
            </a:r>
          </a:p>
          <a:p>
            <a:pPr algn="just"/>
            <a:r>
              <a:rPr lang="en-US" sz="2800" dirty="0">
                <a:latin typeface="Arial" panose="020B0604020202020204" pitchFamily="34" charset="0"/>
                <a:cs typeface="Arial" panose="020B0604020202020204" pitchFamily="34" charset="0"/>
              </a:rPr>
              <a:t>The email stated that she questioned the referee on the overtime procedure.  The referee, Winter Park’s head coach, Winter Park’s assistant principal and the timekeeper for the game </a:t>
            </a:r>
            <a:r>
              <a:rPr lang="en-US" sz="2800">
                <a:latin typeface="Arial" panose="020B0604020202020204" pitchFamily="34" charset="0"/>
                <a:cs typeface="Arial" panose="020B0604020202020204" pitchFamily="34" charset="0"/>
              </a:rPr>
              <a:t>all dispute </a:t>
            </a:r>
            <a:r>
              <a:rPr lang="en-US" sz="2800" dirty="0">
                <a:latin typeface="Arial" panose="020B0604020202020204" pitchFamily="34" charset="0"/>
                <a:cs typeface="Arial" panose="020B0604020202020204" pitchFamily="34" charset="0"/>
              </a:rPr>
              <a:t>that Lake Mary’s coach asked about the overtime procedure.</a:t>
            </a:r>
            <a:r>
              <a:rPr lang="en-US"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44</a:t>
            </a:fld>
            <a:endParaRPr lang="en-US" dirty="0"/>
          </a:p>
        </p:txBody>
      </p:sp>
    </p:spTree>
    <p:extLst>
      <p:ext uri="{BB962C8B-B14F-4D97-AF65-F5344CB8AC3E}">
        <p14:creationId xmlns:p14="http://schemas.microsoft.com/office/powerpoint/2010/main" val="3761946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Lake Mary’s coach ended the email with the following:  “I would like this to be immediately reviewed as I believe according to the rules we won this game and should [be] advancing to the state series.</a:t>
            </a:r>
          </a:p>
          <a:p>
            <a:pPr algn="just"/>
            <a:r>
              <a:rPr lang="en-US" dirty="0">
                <a:latin typeface="Arial" panose="020B0604020202020204" pitchFamily="34" charset="0"/>
                <a:cs typeface="Arial" panose="020B0604020202020204" pitchFamily="34" charset="0"/>
              </a:rPr>
              <a:t>Two days letter, FHSAA’s staff reversed the game result and gave the game to Lake Mary.</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45</a:t>
            </a:fld>
            <a:endParaRPr lang="en-US" dirty="0"/>
          </a:p>
        </p:txBody>
      </p:sp>
    </p:spTree>
    <p:extLst>
      <p:ext uri="{BB962C8B-B14F-4D97-AF65-F5344CB8AC3E}">
        <p14:creationId xmlns:p14="http://schemas.microsoft.com/office/powerpoint/2010/main" val="161810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FHSAA wrote “As cited below from Bylaw 10.3.2 decisions of the officials are final, but this was not a decision.  A decision is a call that is made by an official in the judgment of that official.  The official does not have jurisdiction to change the structure of the contest.”</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46</a:t>
            </a:fld>
            <a:endParaRPr lang="en-US" dirty="0"/>
          </a:p>
        </p:txBody>
      </p:sp>
    </p:spTree>
    <p:extLst>
      <p:ext uri="{BB962C8B-B14F-4D97-AF65-F5344CB8AC3E}">
        <p14:creationId xmlns:p14="http://schemas.microsoft.com/office/powerpoint/2010/main" val="390338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sz="2600" dirty="0">
                <a:latin typeface="Arial" panose="020B0604020202020204" pitchFamily="34" charset="0"/>
                <a:cs typeface="Arial" panose="020B0604020202020204" pitchFamily="34" charset="0"/>
              </a:rPr>
              <a:t>Winter Park invoked the emergency appeal jurisdiction located in Bylaw 10.5.8 which states: “The President of the Association may conduct an emergency meeting of the Board of Directors by telephone conference call if, and only if, a decision made by the Executive Director or a Sectional Appeals Committee would eliminate a school, in a team sport …from a Florida High School State Championship Series contest before the next meeting of the Board of Directors.”</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47</a:t>
            </a:fld>
            <a:endParaRPr lang="en-US" dirty="0"/>
          </a:p>
        </p:txBody>
      </p:sp>
    </p:spTree>
    <p:extLst>
      <p:ext uri="{BB962C8B-B14F-4D97-AF65-F5344CB8AC3E}">
        <p14:creationId xmlns:p14="http://schemas.microsoft.com/office/powerpoint/2010/main" val="14955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Winter Park presented its case that the FHSAA should not break one its rules (Rule 10.3.2. which states the decision of the contest official cannot be disturbed) to enforce the overtime rule.</a:t>
            </a:r>
          </a:p>
          <a:p>
            <a:pPr algn="just"/>
            <a:r>
              <a:rPr lang="en-US" dirty="0">
                <a:latin typeface="Arial" panose="020B0604020202020204" pitchFamily="34" charset="0"/>
                <a:cs typeface="Arial" panose="020B0604020202020204" pitchFamily="34" charset="0"/>
              </a:rPr>
              <a:t>Winter Park argued that FHSAA staff was wrong in that the referee did make a decision, i.e. that overtime would be two, three minute periods.</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48</a:t>
            </a:fld>
            <a:endParaRPr lang="en-US" dirty="0"/>
          </a:p>
        </p:txBody>
      </p:sp>
    </p:spTree>
    <p:extLst>
      <p:ext uri="{BB962C8B-B14F-4D97-AF65-F5344CB8AC3E}">
        <p14:creationId xmlns:p14="http://schemas.microsoft.com/office/powerpoint/2010/main" val="3289667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FHSAA’s Board voted unanimously to deny Winter Park’s emergency appeal</a:t>
            </a:r>
          </a:p>
          <a:p>
            <a:pPr algn="just"/>
            <a:r>
              <a:rPr lang="en-US" dirty="0">
                <a:latin typeface="Arial" panose="020B0604020202020204" pitchFamily="34" charset="0"/>
                <a:cs typeface="Arial" panose="020B0604020202020204" pitchFamily="34" charset="0"/>
              </a:rPr>
              <a:t>FHSAA cited as precedent two previous soccer contests in which the referee instituted the wrong overtime procedure which FSHAA subsequently overturned. </a:t>
            </a:r>
          </a:p>
          <a:p>
            <a:pPr algn="just"/>
            <a:r>
              <a:rPr lang="en-US" dirty="0">
                <a:latin typeface="Arial" panose="020B0604020202020204" pitchFamily="34" charset="0"/>
                <a:cs typeface="Arial" panose="020B0604020202020204" pitchFamily="34" charset="0"/>
              </a:rPr>
              <a:t>Coincidentally, FHSAA just changed its soccer overtime rule from sudden death to two overtime periods. </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49</a:t>
            </a:fld>
            <a:endParaRPr lang="en-US" dirty="0"/>
          </a:p>
        </p:txBody>
      </p:sp>
    </p:spTree>
    <p:extLst>
      <p:ext uri="{BB962C8B-B14F-4D97-AF65-F5344CB8AC3E}">
        <p14:creationId xmlns:p14="http://schemas.microsoft.com/office/powerpoint/2010/main" val="404638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35"/>
            <a:ext cx="8229600" cy="1143000"/>
          </a:xfrm>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898780"/>
            <a:ext cx="8229600" cy="4525963"/>
          </a:xfrm>
        </p:spPr>
        <p:txBody>
          <a:bodyPr/>
          <a:lstStyle/>
          <a:p>
            <a:pPr algn="just"/>
            <a:r>
              <a:rPr lang="en-US" sz="2600" dirty="0">
                <a:latin typeface="Arial" panose="020B0604020202020204" pitchFamily="34" charset="0"/>
                <a:cs typeface="Arial" panose="020B0604020202020204" pitchFamily="34" charset="0"/>
              </a:rPr>
              <a:t>The changes to the law were made to ensure the penalties for recruiting were more heavily tilted towards coaches, administrators and schools who engaged in recruiting.</a:t>
            </a:r>
          </a:p>
          <a:p>
            <a:pPr algn="just"/>
            <a:r>
              <a:rPr lang="en-US" sz="2600" dirty="0">
                <a:latin typeface="Arial" panose="020B0604020202020204" pitchFamily="34" charset="0"/>
                <a:cs typeface="Arial" panose="020B0604020202020204" pitchFamily="34" charset="0"/>
              </a:rPr>
              <a:t>For schools: “If it is determined that a school has recruited a student in violation of FHSAA bylaws, the FHSAA may require the school to participate in a higher classification for the sport in which the recruited student competes for a minimum of one classification cycle…”  F.S. 1006.20(2)(b)(1)</a:t>
            </a:r>
          </a:p>
        </p:txBody>
      </p:sp>
    </p:spTree>
    <p:extLst>
      <p:ext uri="{BB962C8B-B14F-4D97-AF65-F5344CB8AC3E}">
        <p14:creationId xmlns:p14="http://schemas.microsoft.com/office/powerpoint/2010/main" val="2885861250"/>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sz="2800" dirty="0">
                <a:latin typeface="Arial" panose="020B0604020202020204" pitchFamily="34" charset="0"/>
                <a:cs typeface="Arial" panose="020B0604020202020204" pitchFamily="34" charset="0"/>
              </a:rPr>
              <a:t>More concerning for you as athletic administrators was the comment of Board Member Chuck Sennett, who said that the Winter Park Athletic Director should have stepped in and somehow overruled the contest referee when the referee started to use the wrong overtime procedure.</a:t>
            </a:r>
          </a:p>
          <a:p>
            <a:pPr algn="just"/>
            <a:r>
              <a:rPr lang="en-US" sz="2800" dirty="0">
                <a:latin typeface="Arial" panose="020B0604020202020204" pitchFamily="34" charset="0"/>
                <a:cs typeface="Arial" panose="020B0604020202020204" pitchFamily="34" charset="0"/>
              </a:rPr>
              <a:t>Of course, you all as athletic directors and coaches have no authority to overrule contest officials.</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50</a:t>
            </a:fld>
            <a:endParaRPr lang="en-US" dirty="0"/>
          </a:p>
        </p:txBody>
      </p:sp>
    </p:spTree>
    <p:extLst>
      <p:ext uri="{BB962C8B-B14F-4D97-AF65-F5344CB8AC3E}">
        <p14:creationId xmlns:p14="http://schemas.microsoft.com/office/powerpoint/2010/main" val="1435586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If FHSAA can step in after the game and overturn the decision of contest officials, then it can be the opening of Pandora’s Box. What if a game is televised and the replays clearly show a player was out of bounds on the winning touchdown or if the player did not get off the game winning shot before the clock went to 0:00?</a:t>
            </a:r>
          </a:p>
          <a:p>
            <a:pPr algn="just"/>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51</a:t>
            </a:fld>
            <a:endParaRPr lang="en-US" dirty="0"/>
          </a:p>
        </p:txBody>
      </p:sp>
    </p:spTree>
    <p:extLst>
      <p:ext uri="{BB962C8B-B14F-4D97-AF65-F5344CB8AC3E}">
        <p14:creationId xmlns:p14="http://schemas.microsoft.com/office/powerpoint/2010/main" val="1531869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Appeals to the Board of Directors are final.  F.S. 1006.20(7)(e).</a:t>
            </a:r>
          </a:p>
          <a:p>
            <a:pPr algn="just"/>
            <a:r>
              <a:rPr lang="en-US" u="sng" dirty="0" err="1">
                <a:latin typeface="Arial" panose="020B0604020202020204" pitchFamily="34" charset="0"/>
                <a:cs typeface="Arial" panose="020B0604020202020204" pitchFamily="34" charset="0"/>
              </a:rPr>
              <a:t>Miulli</a:t>
            </a:r>
            <a:r>
              <a:rPr lang="en-US" u="sng" dirty="0">
                <a:latin typeface="Arial" panose="020B0604020202020204" pitchFamily="34" charset="0"/>
                <a:cs typeface="Arial" panose="020B0604020202020204" pitchFamily="34" charset="0"/>
              </a:rPr>
              <a:t> v, FHSAA</a:t>
            </a:r>
            <a:r>
              <a:rPr lang="en-US" dirty="0">
                <a:latin typeface="Arial" panose="020B0604020202020204" pitchFamily="34" charset="0"/>
                <a:cs typeface="Arial" panose="020B0604020202020204" pitchFamily="34" charset="0"/>
              </a:rPr>
              <a:t>, 998 So.2d 1155 (Fla. 2d DCA 2008):  “</a:t>
            </a:r>
            <a:r>
              <a:rPr lang="en-US" dirty="0" err="1">
                <a:latin typeface="Arial" panose="020B0604020202020204" pitchFamily="34" charset="0"/>
                <a:cs typeface="Arial" panose="020B0604020202020204" pitchFamily="34" charset="0"/>
              </a:rPr>
              <a:t>Muilli’s</a:t>
            </a:r>
            <a:r>
              <a:rPr lang="en-US" dirty="0">
                <a:latin typeface="Arial" panose="020B0604020202020204" pitchFamily="34" charset="0"/>
                <a:cs typeface="Arial" panose="020B0604020202020204" pitchFamily="34" charset="0"/>
              </a:rPr>
              <a:t> second amended complaint was properly dismissed because no private cause of action exists under s. 1006.20 of the Florida Statutes for an alleged failure to enact or enforce a particular bylaw.”</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52</a:t>
            </a:fld>
            <a:endParaRPr lang="en-US" dirty="0"/>
          </a:p>
        </p:txBody>
      </p:sp>
    </p:spTree>
    <p:extLst>
      <p:ext uri="{BB962C8B-B14F-4D97-AF65-F5344CB8AC3E}">
        <p14:creationId xmlns:p14="http://schemas.microsoft.com/office/powerpoint/2010/main" val="2031465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u="sng" dirty="0">
                <a:latin typeface="Arial" panose="020B0604020202020204" pitchFamily="34" charset="0"/>
                <a:cs typeface="Arial" panose="020B0604020202020204" pitchFamily="34" charset="0"/>
              </a:rPr>
              <a:t>FHSAA v. Melbourne Central Catholic High School</a:t>
            </a:r>
            <a:r>
              <a:rPr lang="en-US" dirty="0">
                <a:latin typeface="Arial" panose="020B0604020202020204" pitchFamily="34" charset="0"/>
                <a:cs typeface="Arial" panose="020B0604020202020204" pitchFamily="34" charset="0"/>
              </a:rPr>
              <a:t>:  “Unless athletic association regulations deny an athlete a fundamental right or classify him on a suspect basis , e.g. religion or race, athletic programs are not subject to federal scrutiny.”</a:t>
            </a: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53</a:t>
            </a:fld>
            <a:endParaRPr lang="en-US" dirty="0"/>
          </a:p>
        </p:txBody>
      </p:sp>
    </p:spTree>
    <p:extLst>
      <p:ext uri="{BB962C8B-B14F-4D97-AF65-F5344CB8AC3E}">
        <p14:creationId xmlns:p14="http://schemas.microsoft.com/office/powerpoint/2010/main" val="3410383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17226"/>
            <a:ext cx="8229600" cy="1143000"/>
          </a:xfrm>
        </p:spPr>
        <p:txBody>
          <a:bodyPr/>
          <a:lstStyle/>
          <a:p>
            <a:r>
              <a:rPr lang="en-US" b="1" dirty="0">
                <a:latin typeface="Arial" panose="020B0604020202020204" pitchFamily="34" charset="0"/>
                <a:ea typeface="ヒラギノ角ゴ Pro W3"/>
                <a:cs typeface="Arial" panose="020B0604020202020204" pitchFamily="34" charset="0"/>
              </a:rPr>
              <a:t>Case Study (cont.)</a:t>
            </a:r>
          </a:p>
        </p:txBody>
      </p:sp>
      <p:sp>
        <p:nvSpPr>
          <p:cNvPr id="34819" name="Content Placeholder 2"/>
          <p:cNvSpPr>
            <a:spLocks noGrp="1"/>
          </p:cNvSpPr>
          <p:nvPr>
            <p:ph idx="1"/>
          </p:nvPr>
        </p:nvSpPr>
        <p:spPr>
          <a:xfrm>
            <a:off x="457200" y="1730828"/>
            <a:ext cx="8229600" cy="4525963"/>
          </a:xfrm>
        </p:spPr>
        <p:txBody>
          <a:bodyPr/>
          <a:lstStyle/>
          <a:p>
            <a:pPr algn="just"/>
            <a:r>
              <a:rPr lang="en-US" dirty="0">
                <a:latin typeface="Arial" panose="020B0604020202020204" pitchFamily="34" charset="0"/>
                <a:cs typeface="Arial" panose="020B0604020202020204" pitchFamily="34" charset="0"/>
              </a:rPr>
              <a:t>You as athletic directors should be going back to your coaches and you should tell them to read the sports specific rules promulgated by FHSAA.</a:t>
            </a:r>
          </a:p>
          <a:p>
            <a:pPr algn="just"/>
            <a:r>
              <a:rPr lang="en-US" dirty="0">
                <a:latin typeface="Arial" panose="020B0604020202020204" pitchFamily="34" charset="0"/>
                <a:cs typeface="Arial" panose="020B0604020202020204" pitchFamily="34" charset="0"/>
              </a:rPr>
              <a:t>They are on the website: </a:t>
            </a:r>
            <a:r>
              <a:rPr lang="en-US" dirty="0">
                <a:latin typeface="Arial" panose="020B0604020202020204" pitchFamily="34" charset="0"/>
                <a:cs typeface="Arial" panose="020B0604020202020204" pitchFamily="34" charset="0"/>
                <a:hlinkClick r:id="rId2"/>
              </a:rPr>
              <a:t>http://www.fhsaa.org/rules</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 </a:t>
            </a:r>
          </a:p>
          <a:p>
            <a:pPr algn="just"/>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BA9F304-083B-4DB0-8FC1-88DD66C3017C}" type="slidenum">
              <a:rPr lang="en-US" smtClean="0"/>
              <a:pPr>
                <a:defRPr/>
              </a:pPr>
              <a:t>54</a:t>
            </a:fld>
            <a:endParaRPr lang="en-US" dirty="0"/>
          </a:p>
        </p:txBody>
      </p:sp>
    </p:spTree>
    <p:extLst>
      <p:ext uri="{BB962C8B-B14F-4D97-AF65-F5344CB8AC3E}">
        <p14:creationId xmlns:p14="http://schemas.microsoft.com/office/powerpoint/2010/main" val="510355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111813">
            <a:off x="-1954163" y="1401098"/>
            <a:ext cx="7779774" cy="1447186"/>
          </a:xfrm>
        </p:spPr>
        <p:txBody>
          <a:bodyPr/>
          <a:lstStyle/>
          <a:p>
            <a:r>
              <a:rPr lang="en-US" b="1" dirty="0">
                <a:latin typeface="Arial" panose="020B0604020202020204" pitchFamily="34" charset="0"/>
                <a:cs typeface="Arial" panose="020B0604020202020204" pitchFamily="34" charset="0"/>
              </a:rPr>
              <a:t>Questions?</a:t>
            </a:r>
          </a:p>
        </p:txBody>
      </p:sp>
      <p:sp>
        <p:nvSpPr>
          <p:cNvPr id="3" name="TextBox 2"/>
          <p:cNvSpPr txBox="1"/>
          <p:nvPr/>
        </p:nvSpPr>
        <p:spPr>
          <a:xfrm>
            <a:off x="2109019" y="2580968"/>
            <a:ext cx="4852220" cy="240065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John C. Palmerini, B.C.S.</a:t>
            </a:r>
          </a:p>
          <a:p>
            <a:pPr algn="ctr"/>
            <a:r>
              <a:rPr lang="en-US" b="1" dirty="0">
                <a:latin typeface="Arial" panose="020B0604020202020204" pitchFamily="34" charset="0"/>
                <a:cs typeface="Arial" panose="020B0604020202020204" pitchFamily="34" charset="0"/>
              </a:rPr>
              <a:t>Associate General Counsel</a:t>
            </a:r>
          </a:p>
          <a:p>
            <a:pPr algn="ctr"/>
            <a:r>
              <a:rPr lang="en-US" b="1" dirty="0">
                <a:latin typeface="Arial" panose="020B0604020202020204" pitchFamily="34" charset="0"/>
                <a:cs typeface="Arial" panose="020B0604020202020204" pitchFamily="34" charset="0"/>
              </a:rPr>
              <a:t>Orange County Public Schools</a:t>
            </a:r>
          </a:p>
          <a:p>
            <a:pPr algn="ctr"/>
            <a:r>
              <a:rPr lang="en-US" b="1" dirty="0">
                <a:latin typeface="Arial" panose="020B0604020202020204" pitchFamily="34" charset="0"/>
                <a:cs typeface="Arial" panose="020B0604020202020204" pitchFamily="34" charset="0"/>
              </a:rPr>
              <a:t>445 W. Amelia Street</a:t>
            </a:r>
          </a:p>
          <a:p>
            <a:pPr algn="ctr"/>
            <a:r>
              <a:rPr lang="en-US" b="1" dirty="0">
                <a:latin typeface="Arial" panose="020B0604020202020204" pitchFamily="34" charset="0"/>
                <a:cs typeface="Arial" panose="020B0604020202020204" pitchFamily="34" charset="0"/>
              </a:rPr>
              <a:t>Orlando, Florida  32801</a:t>
            </a:r>
          </a:p>
          <a:p>
            <a:pPr algn="ctr"/>
            <a:r>
              <a:rPr lang="en-US" b="1" dirty="0">
                <a:latin typeface="Arial" panose="020B0604020202020204" pitchFamily="34" charset="0"/>
                <a:cs typeface="Arial" panose="020B0604020202020204" pitchFamily="34" charset="0"/>
              </a:rPr>
              <a:t>Tel.: (407) 317-3411</a:t>
            </a:r>
          </a:p>
          <a:p>
            <a:pPr algn="ctr"/>
            <a:r>
              <a:rPr lang="en-US" b="1" dirty="0">
                <a:latin typeface="Arial" panose="020B0604020202020204" pitchFamily="34" charset="0"/>
                <a:cs typeface="Arial" panose="020B0604020202020204" pitchFamily="34" charset="0"/>
              </a:rPr>
              <a:t>Fax: (407) 317-3348</a:t>
            </a:r>
          </a:p>
          <a:p>
            <a:pPr algn="ctr"/>
            <a:r>
              <a:rPr lang="en-US" b="1" dirty="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hlinkClick r:id="rId3"/>
              </a:rPr>
              <a:t>john.palmerini@ocps.net</a:t>
            </a:r>
            <a:r>
              <a:rPr lang="en-US" b="1"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888"/>
            <a:ext cx="8229600" cy="1143000"/>
          </a:xfrm>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796143"/>
            <a:ext cx="8229600" cy="4525963"/>
          </a:xfrm>
        </p:spPr>
        <p:txBody>
          <a:bodyPr/>
          <a:lstStyle/>
          <a:p>
            <a:pPr algn="just">
              <a:spcBef>
                <a:spcPts val="0"/>
              </a:spcBef>
            </a:pPr>
            <a:r>
              <a:rPr lang="en-US" dirty="0">
                <a:latin typeface="Arial" panose="020B0604020202020204" pitchFamily="34" charset="0"/>
                <a:cs typeface="Arial" panose="020B0604020202020204" pitchFamily="34" charset="0"/>
              </a:rPr>
              <a:t>For coaches and/or contractors:</a:t>
            </a:r>
          </a:p>
          <a:p>
            <a:pPr lvl="1" algn="just">
              <a:spcBef>
                <a:spcPts val="0"/>
              </a:spcBef>
            </a:pPr>
            <a:r>
              <a:rPr lang="en-US" sz="2700" dirty="0">
                <a:latin typeface="Arial" panose="020B0604020202020204" pitchFamily="34" charset="0"/>
                <a:cs typeface="Arial" panose="020B0604020202020204" pitchFamily="34" charset="0"/>
              </a:rPr>
              <a:t>1</a:t>
            </a:r>
            <a:r>
              <a:rPr lang="en-US" sz="2700" baseline="30000" dirty="0">
                <a:latin typeface="Arial" panose="020B0604020202020204" pitchFamily="34" charset="0"/>
                <a:cs typeface="Arial" panose="020B0604020202020204" pitchFamily="34" charset="0"/>
              </a:rPr>
              <a:t>st</a:t>
            </a:r>
            <a:r>
              <a:rPr lang="en-US" sz="2700" dirty="0">
                <a:latin typeface="Arial" panose="020B0604020202020204" pitchFamily="34" charset="0"/>
                <a:cs typeface="Arial" panose="020B0604020202020204" pitchFamily="34" charset="0"/>
              </a:rPr>
              <a:t> offense:  $5,000 forfeiture of salary.</a:t>
            </a:r>
          </a:p>
          <a:p>
            <a:pPr lvl="1" algn="just">
              <a:spcBef>
                <a:spcPts val="0"/>
              </a:spcBef>
            </a:pPr>
            <a:r>
              <a:rPr lang="en-US" sz="2700" dirty="0">
                <a:latin typeface="Arial" panose="020B0604020202020204" pitchFamily="34" charset="0"/>
                <a:cs typeface="Arial" panose="020B0604020202020204" pitchFamily="34" charset="0"/>
              </a:rPr>
              <a:t>2</a:t>
            </a:r>
            <a:r>
              <a:rPr lang="en-US" sz="2700" baseline="30000" dirty="0">
                <a:latin typeface="Arial" panose="020B0604020202020204" pitchFamily="34" charset="0"/>
                <a:cs typeface="Arial" panose="020B0604020202020204" pitchFamily="34" charset="0"/>
              </a:rPr>
              <a:t>nd</a:t>
            </a:r>
            <a:r>
              <a:rPr lang="en-US" sz="2700" dirty="0">
                <a:latin typeface="Arial" panose="020B0604020202020204" pitchFamily="34" charset="0"/>
                <a:cs typeface="Arial" panose="020B0604020202020204" pitchFamily="34" charset="0"/>
              </a:rPr>
              <a:t> offense:  12 month suspension of the employee and $5000 forfeiture of salary.</a:t>
            </a:r>
          </a:p>
          <a:p>
            <a:pPr lvl="1" algn="just">
              <a:spcBef>
                <a:spcPts val="0"/>
              </a:spcBef>
            </a:pPr>
            <a:r>
              <a:rPr lang="en-US" sz="2700" dirty="0">
                <a:latin typeface="Arial" panose="020B0604020202020204" pitchFamily="34" charset="0"/>
                <a:cs typeface="Arial" panose="020B0604020202020204" pitchFamily="34" charset="0"/>
              </a:rPr>
              <a:t>3</a:t>
            </a:r>
            <a:r>
              <a:rPr lang="en-US" sz="2700" baseline="30000" dirty="0">
                <a:latin typeface="Arial" panose="020B0604020202020204" pitchFamily="34" charset="0"/>
                <a:cs typeface="Arial" panose="020B0604020202020204" pitchFamily="34" charset="0"/>
              </a:rPr>
              <a:t>rd</a:t>
            </a:r>
            <a:r>
              <a:rPr lang="en-US" sz="2700" dirty="0">
                <a:latin typeface="Arial" panose="020B0604020202020204" pitchFamily="34" charset="0"/>
                <a:cs typeface="Arial" panose="020B0604020202020204" pitchFamily="34" charset="0"/>
              </a:rPr>
              <a:t> offense:  $5,000 forfeiture of salary.  If the employee has a teaching certificate, that its referred to DOE for proceedings against the teacher.  If the teacher is found to have committed a third offense by DOE, then the teaching certificate shall be revoked for 3 years.</a:t>
            </a:r>
          </a:p>
        </p:txBody>
      </p:sp>
    </p:spTree>
    <p:extLst>
      <p:ext uri="{BB962C8B-B14F-4D97-AF65-F5344CB8AC3E}">
        <p14:creationId xmlns:p14="http://schemas.microsoft.com/office/powerpoint/2010/main" val="330605662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66"/>
            <a:ext cx="8229600" cy="1143000"/>
          </a:xfrm>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841566"/>
            <a:ext cx="8229600" cy="4525963"/>
          </a:xfrm>
        </p:spPr>
        <p:txBody>
          <a:bodyPr/>
          <a:lstStyle/>
          <a:p>
            <a:pPr algn="just">
              <a:spcBef>
                <a:spcPts val="0"/>
              </a:spcBef>
            </a:pPr>
            <a:r>
              <a:rPr lang="en-US" dirty="0">
                <a:latin typeface="Arial" panose="020B0604020202020204" pitchFamily="34" charset="0"/>
                <a:cs typeface="Arial" panose="020B0604020202020204" pitchFamily="34" charset="0"/>
              </a:rPr>
              <a:t>For teams, “a school, team, or activity shall forfeit all competitions, including honors resulting from such competitions, in which a student who participated in any fashion was recruited in a manner prohibited pursuant to state law or the FHSAA bylaws.” F.S. 1006.20(2)(b)(3)</a:t>
            </a:r>
          </a:p>
          <a:p>
            <a:endParaRPr lang="en-US" dirty="0"/>
          </a:p>
        </p:txBody>
      </p:sp>
    </p:spTree>
    <p:extLst>
      <p:ext uri="{BB962C8B-B14F-4D97-AF65-F5344CB8AC3E}">
        <p14:creationId xmlns:p14="http://schemas.microsoft.com/office/powerpoint/2010/main" val="1653276426"/>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800" dirty="0">
                <a:latin typeface="Arial" panose="020B0604020202020204" pitchFamily="34" charset="0"/>
                <a:cs typeface="Arial" panose="020B0604020202020204" pitchFamily="34" charset="0"/>
              </a:rPr>
              <a:t>Students: “may not be declared ineligible based on violation of recruiting rules unless the student or parent has falsified any enrollment or eligibility document or accepted any benefit if such benefit is not generally available to the school’s students or family members or is based in any way on athletic interest, potential, or performance.”  F.S. 1006.20(2)(b)(4) </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8</a:t>
            </a:fld>
            <a:endParaRPr lang="en-US" dirty="0"/>
          </a:p>
        </p:txBody>
      </p:sp>
    </p:spTree>
    <p:extLst>
      <p:ext uri="{BB962C8B-B14F-4D97-AF65-F5344CB8AC3E}">
        <p14:creationId xmlns:p14="http://schemas.microsoft.com/office/powerpoint/2010/main" val="800475011"/>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Recruiting (cont.)</a:t>
            </a:r>
          </a:p>
        </p:txBody>
      </p:sp>
      <p:sp>
        <p:nvSpPr>
          <p:cNvPr id="3" name="Content Placeholder 2"/>
          <p:cNvSpPr>
            <a:spLocks noGrp="1"/>
          </p:cNvSpPr>
          <p:nvPr>
            <p:ph idx="1"/>
          </p:nvPr>
        </p:nvSpPr>
        <p:spPr>
          <a:xfrm>
            <a:off x="457200" y="1981297"/>
            <a:ext cx="8229600" cy="4525963"/>
          </a:xfrm>
        </p:spPr>
        <p:txBody>
          <a:bodyPr/>
          <a:lstStyle/>
          <a:p>
            <a:pPr algn="just"/>
            <a:r>
              <a:rPr lang="en-US" sz="2800" dirty="0">
                <a:latin typeface="Arial" panose="020B0604020202020204" pitchFamily="34" charset="0"/>
                <a:cs typeface="Arial" panose="020B0604020202020204" pitchFamily="34" charset="0"/>
              </a:rPr>
              <a:t>Representatives of a school’s athletic interests can get schools a recruiting violation.  They are:</a:t>
            </a:r>
          </a:p>
          <a:p>
            <a:pPr lvl="1" algn="just"/>
            <a:r>
              <a:rPr lang="en-US" sz="2400" dirty="0">
                <a:latin typeface="Arial" panose="020B0604020202020204" pitchFamily="34" charset="0"/>
                <a:cs typeface="Arial" panose="020B0604020202020204" pitchFamily="34" charset="0"/>
              </a:rPr>
              <a:t>(a) A student-athlete or other student participant in the athletic program at that school; </a:t>
            </a:r>
          </a:p>
          <a:p>
            <a:pPr lvl="1" algn="just"/>
            <a:r>
              <a:rPr lang="en-US" sz="2400" dirty="0">
                <a:latin typeface="Arial" panose="020B0604020202020204" pitchFamily="34" charset="0"/>
                <a:cs typeface="Arial" panose="020B0604020202020204" pitchFamily="34" charset="0"/>
              </a:rPr>
              <a:t>(b) The parents, guardians or other family members of a student-athlete or other student participant in the athletic program at that school; </a:t>
            </a:r>
          </a:p>
          <a:p>
            <a:pPr lvl="1" algn="just"/>
            <a:r>
              <a:rPr lang="en-US" sz="2400" dirty="0">
                <a:latin typeface="Arial" panose="020B0604020202020204" pitchFamily="34" charset="0"/>
                <a:cs typeface="Arial" panose="020B0604020202020204" pitchFamily="34" charset="0"/>
              </a:rPr>
              <a:t>(c) Immediate relatives of a coach or other member of the athletic department staff at that school; </a:t>
            </a:r>
          </a:p>
          <a:p>
            <a:pPr lvl="1" algn="just"/>
            <a:r>
              <a:rPr lang="en-US" sz="2400" dirty="0">
                <a:latin typeface="Arial" panose="020B0604020202020204" pitchFamily="34" charset="0"/>
                <a:cs typeface="Arial" panose="020B0604020202020204" pitchFamily="34" charset="0"/>
              </a:rPr>
              <a:t>(d) A volunteer with that school’s athletic program; </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9</a:t>
            </a:fld>
            <a:endParaRPr lang="en-US" dirty="0"/>
          </a:p>
        </p:txBody>
      </p:sp>
    </p:spTree>
    <p:extLst>
      <p:ext uri="{BB962C8B-B14F-4D97-AF65-F5344CB8AC3E}">
        <p14:creationId xmlns:p14="http://schemas.microsoft.com/office/powerpoint/2010/main" val="3074894280"/>
      </p:ext>
    </p:extLst>
  </p:cSld>
  <p:clrMapOvr>
    <a:masterClrMapping/>
  </p:clrMapOvr>
  <p:transition spd="slow">
    <p:push dir="r"/>
  </p:transition>
</p:sld>
</file>

<file path=ppt/theme/theme1.xml><?xml version="1.0" encoding="utf-8"?>
<a:theme xmlns:a="http://schemas.openxmlformats.org/drawingml/2006/main" name="OCPS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35D01C65082B4FAD0EB0F3AEFEF19F" ma:contentTypeVersion="1" ma:contentTypeDescription="Create a new document." ma:contentTypeScope="" ma:versionID="9707a1045b55061be919ed6ea2a47b55">
  <xsd:schema xmlns:xsd="http://www.w3.org/2001/XMLSchema" xmlns:xs="http://www.w3.org/2001/XMLSchema" xmlns:p="http://schemas.microsoft.com/office/2006/metadata/properties" targetNamespace="http://schemas.microsoft.com/office/2006/metadata/properties" ma:root="true" ma:fieldsID="5ee724f78bef05bf5ae92e211722388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9B5215-0B09-476C-A3FD-12156C0C8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B11396-A8FE-4BA4-ABC1-C6DE5D0C631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EF83A98-1BF1-4561-8B46-F3B6226880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6120</TotalTime>
  <Words>3679</Words>
  <Application>Microsoft Office PowerPoint</Application>
  <PresentationFormat>On-screen Show (4:3)</PresentationFormat>
  <Paragraphs>263</Paragraphs>
  <Slides>55</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ＭＳ Ｐゴシック</vt:lpstr>
      <vt:lpstr>Arial</vt:lpstr>
      <vt:lpstr>Calibri</vt:lpstr>
      <vt:lpstr>Geneva</vt:lpstr>
      <vt:lpstr>Tahoma</vt:lpstr>
      <vt:lpstr>ヒラギノ角ゴ Pro W3</vt:lpstr>
      <vt:lpstr>OCPSPowerPoint_template</vt:lpstr>
      <vt:lpstr>Default Theme</vt:lpstr>
      <vt:lpstr>PowerPoint Presentation</vt:lpstr>
      <vt:lpstr>Topics for Today</vt:lpstr>
      <vt:lpstr>Recruiting</vt:lpstr>
      <vt:lpstr>Recruiting</vt:lpstr>
      <vt:lpstr>Recruiting (cont.)</vt:lpstr>
      <vt:lpstr>Recruiting (cont.)</vt:lpstr>
      <vt:lpstr>Recruiting (cont.)</vt:lpstr>
      <vt:lpstr>Recruiting (cont.)</vt:lpstr>
      <vt:lpstr>Recruiting (cont.)</vt:lpstr>
      <vt:lpstr>Recruiting (cont.)</vt:lpstr>
      <vt:lpstr>Recruiting (cont.)</vt:lpstr>
      <vt:lpstr>Recruiting (cont.)</vt:lpstr>
      <vt:lpstr>Recruiting (cont.)</vt:lpstr>
      <vt:lpstr>Recruiting (cont.)</vt:lpstr>
      <vt:lpstr>Recruiting (cont.)</vt:lpstr>
      <vt:lpstr>Recruiting (cont.)</vt:lpstr>
      <vt:lpstr>Recruiting (cont.)</vt:lpstr>
      <vt:lpstr>Real World Examples</vt:lpstr>
      <vt:lpstr>Real World Examples (cont.)</vt:lpstr>
      <vt:lpstr>Real World Examples (cont.) </vt:lpstr>
      <vt:lpstr>Real World Examples (cont.)</vt:lpstr>
      <vt:lpstr>Professional honesty and student eligibility</vt:lpstr>
      <vt:lpstr>Professional honesty and eligibility </vt:lpstr>
      <vt:lpstr>Professional honesty and eligibility(cont.)</vt:lpstr>
      <vt:lpstr>Professional honesty and eligibility(cont.) </vt:lpstr>
      <vt:lpstr>Real World Example</vt:lpstr>
      <vt:lpstr>Real World Example (cont.) </vt:lpstr>
      <vt:lpstr>Real World Example (cont.)</vt:lpstr>
      <vt:lpstr>Real World Examples(cont.) </vt:lpstr>
      <vt:lpstr>Real World Examples(cont.) </vt:lpstr>
      <vt:lpstr>Real World Examples(cont.) </vt:lpstr>
      <vt:lpstr>Charging Students for Recruiting Events</vt:lpstr>
      <vt:lpstr>Charging Students for Recruiting Events</vt:lpstr>
      <vt:lpstr>Charging Students for Recruiting Events</vt:lpstr>
      <vt:lpstr>Charging Students for Recruiting Events</vt:lpstr>
      <vt:lpstr>Charging Students for Recruiting Events</vt:lpstr>
      <vt:lpstr>Charging Students for Recruiting Events</vt:lpstr>
      <vt:lpstr>Case Study on Appeals Case</vt:lpstr>
      <vt:lpstr>Case Study</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Case Study (cont.)</vt:lpstr>
      <vt:lpstr>Questions?</vt:lpstr>
    </vt:vector>
  </TitlesOfParts>
  <Company>Orange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Hernandez</dc:creator>
  <cp:lastModifiedBy>Lauren Otero</cp:lastModifiedBy>
  <cp:revision>326</cp:revision>
  <cp:lastPrinted>2018-05-06T21:23:39Z</cp:lastPrinted>
  <dcterms:created xsi:type="dcterms:W3CDTF">2011-07-14T11:08:22Z</dcterms:created>
  <dcterms:modified xsi:type="dcterms:W3CDTF">2018-05-09T18:03:06Z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0x0101000F35D01C65082B4FAD0EB0F3AEFEF19F</vt:lpwstr>
  </property>
</Properties>
</file>