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0"/>
  </p:notesMasterIdLst>
  <p:sldIdLst>
    <p:sldId id="271" r:id="rId3"/>
    <p:sldId id="280" r:id="rId4"/>
    <p:sldId id="323" r:id="rId5"/>
    <p:sldId id="277" r:id="rId6"/>
    <p:sldId id="274" r:id="rId7"/>
    <p:sldId id="275" r:id="rId8"/>
    <p:sldId id="272" r:id="rId9"/>
    <p:sldId id="259" r:id="rId10"/>
    <p:sldId id="258" r:id="rId11"/>
    <p:sldId id="260" r:id="rId12"/>
    <p:sldId id="261" r:id="rId13"/>
    <p:sldId id="317" r:id="rId14"/>
    <p:sldId id="278" r:id="rId15"/>
    <p:sldId id="263" r:id="rId16"/>
    <p:sldId id="267" r:id="rId17"/>
    <p:sldId id="268" r:id="rId18"/>
    <p:sldId id="269" r:id="rId19"/>
    <p:sldId id="270" r:id="rId20"/>
    <p:sldId id="290" r:id="rId21"/>
    <p:sldId id="284" r:id="rId22"/>
    <p:sldId id="285" r:id="rId23"/>
    <p:sldId id="286" r:id="rId24"/>
    <p:sldId id="287" r:id="rId25"/>
    <p:sldId id="288" r:id="rId26"/>
    <p:sldId id="289" r:id="rId27"/>
    <p:sldId id="334" r:id="rId28"/>
    <p:sldId id="291" r:id="rId29"/>
    <p:sldId id="292" r:id="rId30"/>
    <p:sldId id="295" r:id="rId31"/>
    <p:sldId id="297" r:id="rId32"/>
    <p:sldId id="316" r:id="rId33"/>
    <p:sldId id="298" r:id="rId34"/>
    <p:sldId id="299" r:id="rId35"/>
    <p:sldId id="300" r:id="rId36"/>
    <p:sldId id="279" r:id="rId37"/>
    <p:sldId id="305" r:id="rId38"/>
    <p:sldId id="304" r:id="rId39"/>
    <p:sldId id="27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2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C87A3-5AF0-4DC1-918E-12EC6E679873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7F510-CEB7-4B7E-928D-C93F2E026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6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66729F-DFAE-4D59-8B2B-96E272CC33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12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F4B0B-85D9-4508-8763-A28AE05C02DC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5" tIns="45358" rIns="90715" bIns="45358" anchor="b"/>
          <a:lstStyle>
            <a:lvl1pPr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09FE0-4E37-4A48-A772-FA98BB6F3280}" type="slidenum"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08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5" tIns="45358" rIns="90715" bIns="45358"/>
          <a:lstStyle/>
          <a:p>
            <a:pPr defTabSz="911225" eaLnBrk="1" hangingPunct="1">
              <a:spcBef>
                <a:spcPct val="0"/>
              </a:spcBef>
            </a:pPr>
            <a:r>
              <a:rPr lang="en-US" altLang="en-US"/>
              <a:t>Flip charts or table discussion (Facilitators, use your own discretion.).  Have each table report.</a:t>
            </a:r>
          </a:p>
          <a:p>
            <a:pPr defTabSz="911225" eaLnBrk="1" hangingPunct="1">
              <a:spcBef>
                <a:spcPct val="0"/>
              </a:spcBef>
            </a:pPr>
            <a:endParaRPr lang="en-US" altLang="en-US"/>
          </a:p>
          <a:p>
            <a:pPr defTabSz="911225" eaLnBrk="1" hangingPunct="1">
              <a:spcBef>
                <a:spcPct val="0"/>
              </a:spcBef>
            </a:pPr>
            <a:r>
              <a:rPr lang="en-US" altLang="en-US" b="1"/>
              <a:t>Facilitators could ask the group:</a:t>
            </a:r>
            <a:r>
              <a:rPr lang="en-US" altLang="en-US"/>
              <a:t>  Where am I functioning below my potential?  What is good enough for me?</a:t>
            </a:r>
          </a:p>
        </p:txBody>
      </p:sp>
    </p:spTree>
    <p:extLst>
      <p:ext uri="{BB962C8B-B14F-4D97-AF65-F5344CB8AC3E}">
        <p14:creationId xmlns:p14="http://schemas.microsoft.com/office/powerpoint/2010/main" val="422024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F4B0B-85D9-4508-8763-A28AE05C02DC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5" tIns="45358" rIns="90715" bIns="45358" anchor="b"/>
          <a:lstStyle>
            <a:lvl1pPr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09FE0-4E37-4A48-A772-FA98BB6F3280}" type="slidenum"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08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5" tIns="45358" rIns="90715" bIns="45358"/>
          <a:lstStyle/>
          <a:p>
            <a:pPr defTabSz="911225" eaLnBrk="1" hangingPunct="1">
              <a:spcBef>
                <a:spcPct val="0"/>
              </a:spcBef>
            </a:pPr>
            <a:r>
              <a:rPr lang="en-US" altLang="en-US"/>
              <a:t>Flip charts or table discussion (Facilitators, use your own discretion.).  Have each table report.</a:t>
            </a:r>
          </a:p>
          <a:p>
            <a:pPr defTabSz="911225" eaLnBrk="1" hangingPunct="1">
              <a:spcBef>
                <a:spcPct val="0"/>
              </a:spcBef>
            </a:pPr>
            <a:endParaRPr lang="en-US" altLang="en-US"/>
          </a:p>
          <a:p>
            <a:pPr defTabSz="911225" eaLnBrk="1" hangingPunct="1">
              <a:spcBef>
                <a:spcPct val="0"/>
              </a:spcBef>
            </a:pPr>
            <a:r>
              <a:rPr lang="en-US" altLang="en-US" b="1"/>
              <a:t>Facilitators could ask the group:</a:t>
            </a:r>
            <a:r>
              <a:rPr lang="en-US" altLang="en-US"/>
              <a:t>  Where am I functioning below my potential?  What is good enough for me?</a:t>
            </a:r>
          </a:p>
        </p:txBody>
      </p:sp>
    </p:spTree>
    <p:extLst>
      <p:ext uri="{BB962C8B-B14F-4D97-AF65-F5344CB8AC3E}">
        <p14:creationId xmlns:p14="http://schemas.microsoft.com/office/powerpoint/2010/main" val="207955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F4B0B-85D9-4508-8763-A28AE05C02DC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5" tIns="45358" rIns="90715" bIns="45358" anchor="b"/>
          <a:lstStyle>
            <a:lvl1pPr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09FE0-4E37-4A48-A772-FA98BB6F3280}" type="slidenum"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08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5" tIns="45358" rIns="90715" bIns="45358"/>
          <a:lstStyle/>
          <a:p>
            <a:pPr defTabSz="911225" eaLnBrk="1" hangingPunct="1">
              <a:spcBef>
                <a:spcPct val="0"/>
              </a:spcBef>
            </a:pPr>
            <a:r>
              <a:rPr lang="en-US" altLang="en-US"/>
              <a:t>Flip charts or table discussion (Facilitators, use your own discretion.).  Have each table report.</a:t>
            </a:r>
          </a:p>
          <a:p>
            <a:pPr defTabSz="911225" eaLnBrk="1" hangingPunct="1">
              <a:spcBef>
                <a:spcPct val="0"/>
              </a:spcBef>
            </a:pPr>
            <a:endParaRPr lang="en-US" altLang="en-US"/>
          </a:p>
          <a:p>
            <a:pPr defTabSz="911225" eaLnBrk="1" hangingPunct="1">
              <a:spcBef>
                <a:spcPct val="0"/>
              </a:spcBef>
            </a:pPr>
            <a:r>
              <a:rPr lang="en-US" altLang="en-US" b="1"/>
              <a:t>Facilitators could ask the group:</a:t>
            </a:r>
            <a:r>
              <a:rPr lang="en-US" altLang="en-US"/>
              <a:t>  Where am I functioning below my potential?  What is good enough for me?</a:t>
            </a:r>
          </a:p>
        </p:txBody>
      </p:sp>
    </p:spTree>
    <p:extLst>
      <p:ext uri="{BB962C8B-B14F-4D97-AF65-F5344CB8AC3E}">
        <p14:creationId xmlns:p14="http://schemas.microsoft.com/office/powerpoint/2010/main" val="3428642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F4B0B-85D9-4508-8763-A28AE05C02DC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5" tIns="45358" rIns="90715" bIns="45358" anchor="b"/>
          <a:lstStyle>
            <a:lvl1pPr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09FE0-4E37-4A48-A772-FA98BB6F3280}" type="slidenum"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08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5" tIns="45358" rIns="90715" bIns="45358"/>
          <a:lstStyle/>
          <a:p>
            <a:pPr defTabSz="911225" eaLnBrk="1" hangingPunct="1">
              <a:spcBef>
                <a:spcPct val="0"/>
              </a:spcBef>
            </a:pPr>
            <a:r>
              <a:rPr lang="en-US" altLang="en-US"/>
              <a:t>Flip charts or table discussion (Facilitators, use your own discretion.).  Have each table report.</a:t>
            </a:r>
          </a:p>
          <a:p>
            <a:pPr defTabSz="911225" eaLnBrk="1" hangingPunct="1">
              <a:spcBef>
                <a:spcPct val="0"/>
              </a:spcBef>
            </a:pPr>
            <a:endParaRPr lang="en-US" altLang="en-US"/>
          </a:p>
          <a:p>
            <a:pPr defTabSz="911225" eaLnBrk="1" hangingPunct="1">
              <a:spcBef>
                <a:spcPct val="0"/>
              </a:spcBef>
            </a:pPr>
            <a:r>
              <a:rPr lang="en-US" altLang="en-US" b="1"/>
              <a:t>Facilitators could ask the group:</a:t>
            </a:r>
            <a:r>
              <a:rPr lang="en-US" altLang="en-US"/>
              <a:t>  Where am I functioning below my potential?  What is good enough for me?</a:t>
            </a:r>
          </a:p>
        </p:txBody>
      </p:sp>
    </p:spTree>
    <p:extLst>
      <p:ext uri="{BB962C8B-B14F-4D97-AF65-F5344CB8AC3E}">
        <p14:creationId xmlns:p14="http://schemas.microsoft.com/office/powerpoint/2010/main" val="125879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F4B0B-85D9-4508-8763-A28AE05C02DC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5" tIns="45358" rIns="90715" bIns="45358" anchor="b"/>
          <a:lstStyle>
            <a:lvl1pPr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09FE0-4E37-4A48-A772-FA98BB6F3280}" type="slidenum"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08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5" tIns="45358" rIns="90715" bIns="45358"/>
          <a:lstStyle/>
          <a:p>
            <a:pPr defTabSz="911225" eaLnBrk="1" hangingPunct="1">
              <a:spcBef>
                <a:spcPct val="0"/>
              </a:spcBef>
            </a:pPr>
            <a:r>
              <a:rPr lang="en-US" altLang="en-US"/>
              <a:t>Flip charts or table discussion (Facilitators, use your own discretion.).  Have each table report.</a:t>
            </a:r>
          </a:p>
          <a:p>
            <a:pPr defTabSz="911225" eaLnBrk="1" hangingPunct="1">
              <a:spcBef>
                <a:spcPct val="0"/>
              </a:spcBef>
            </a:pPr>
            <a:endParaRPr lang="en-US" altLang="en-US"/>
          </a:p>
          <a:p>
            <a:pPr defTabSz="911225" eaLnBrk="1" hangingPunct="1">
              <a:spcBef>
                <a:spcPct val="0"/>
              </a:spcBef>
            </a:pPr>
            <a:r>
              <a:rPr lang="en-US" altLang="en-US" b="1"/>
              <a:t>Facilitators could ask the group:</a:t>
            </a:r>
            <a:r>
              <a:rPr lang="en-US" altLang="en-US"/>
              <a:t>  Where am I functioning below my potential?  What is good enough for me?</a:t>
            </a:r>
          </a:p>
        </p:txBody>
      </p:sp>
    </p:spTree>
    <p:extLst>
      <p:ext uri="{BB962C8B-B14F-4D97-AF65-F5344CB8AC3E}">
        <p14:creationId xmlns:p14="http://schemas.microsoft.com/office/powerpoint/2010/main" val="3943150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F4B0B-85D9-4508-8763-A28AE05C02DC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5" tIns="45358" rIns="90715" bIns="45358" anchor="b"/>
          <a:lstStyle>
            <a:lvl1pPr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09FE0-4E37-4A48-A772-FA98BB6F3280}" type="slidenum"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08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5" tIns="45358" rIns="90715" bIns="45358"/>
          <a:lstStyle/>
          <a:p>
            <a:pPr defTabSz="911225" eaLnBrk="1" hangingPunct="1">
              <a:spcBef>
                <a:spcPct val="0"/>
              </a:spcBef>
            </a:pPr>
            <a:r>
              <a:rPr lang="en-US" altLang="en-US"/>
              <a:t>Flip charts or table discussion (Facilitators, use your own discretion.).  Have each table report.</a:t>
            </a:r>
          </a:p>
          <a:p>
            <a:pPr defTabSz="911225" eaLnBrk="1" hangingPunct="1">
              <a:spcBef>
                <a:spcPct val="0"/>
              </a:spcBef>
            </a:pPr>
            <a:endParaRPr lang="en-US" altLang="en-US"/>
          </a:p>
          <a:p>
            <a:pPr defTabSz="911225" eaLnBrk="1" hangingPunct="1">
              <a:spcBef>
                <a:spcPct val="0"/>
              </a:spcBef>
            </a:pPr>
            <a:r>
              <a:rPr lang="en-US" altLang="en-US" b="1"/>
              <a:t>Facilitators could ask the group:</a:t>
            </a:r>
            <a:r>
              <a:rPr lang="en-US" altLang="en-US"/>
              <a:t>  Where am I functioning below my potential?  What is good enough for me?</a:t>
            </a:r>
          </a:p>
        </p:txBody>
      </p:sp>
    </p:spTree>
    <p:extLst>
      <p:ext uri="{BB962C8B-B14F-4D97-AF65-F5344CB8AC3E}">
        <p14:creationId xmlns:p14="http://schemas.microsoft.com/office/powerpoint/2010/main" val="581204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F4B0B-85D9-4508-8763-A28AE05C02DC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5" tIns="45358" rIns="90715" bIns="45358" anchor="b"/>
          <a:lstStyle>
            <a:lvl1pPr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09FE0-4E37-4A48-A772-FA98BB6F3280}" type="slidenum"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08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5" tIns="45358" rIns="90715" bIns="45358"/>
          <a:lstStyle/>
          <a:p>
            <a:pPr defTabSz="911225" eaLnBrk="1" hangingPunct="1">
              <a:spcBef>
                <a:spcPct val="0"/>
              </a:spcBef>
            </a:pPr>
            <a:r>
              <a:rPr lang="en-US" altLang="en-US"/>
              <a:t>Flip charts or table discussion (Facilitators, use your own discretion.).  Have each table report.</a:t>
            </a:r>
          </a:p>
          <a:p>
            <a:pPr defTabSz="911225" eaLnBrk="1" hangingPunct="1">
              <a:spcBef>
                <a:spcPct val="0"/>
              </a:spcBef>
            </a:pPr>
            <a:endParaRPr lang="en-US" altLang="en-US"/>
          </a:p>
          <a:p>
            <a:pPr defTabSz="911225" eaLnBrk="1" hangingPunct="1">
              <a:spcBef>
                <a:spcPct val="0"/>
              </a:spcBef>
            </a:pPr>
            <a:r>
              <a:rPr lang="en-US" altLang="en-US" b="1"/>
              <a:t>Facilitators could ask the group:</a:t>
            </a:r>
            <a:r>
              <a:rPr lang="en-US" altLang="en-US"/>
              <a:t>  Where am I functioning below my potential?  What is good enough for me?</a:t>
            </a:r>
          </a:p>
        </p:txBody>
      </p:sp>
    </p:spTree>
    <p:extLst>
      <p:ext uri="{BB962C8B-B14F-4D97-AF65-F5344CB8AC3E}">
        <p14:creationId xmlns:p14="http://schemas.microsoft.com/office/powerpoint/2010/main" val="3672088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F4B0B-85D9-4508-8763-A28AE05C02DC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5" tIns="45358" rIns="90715" bIns="45358" anchor="b"/>
          <a:lstStyle>
            <a:lvl1pPr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09FE0-4E37-4A48-A772-FA98BB6F3280}" type="slidenum"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08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5" tIns="45358" rIns="90715" bIns="45358"/>
          <a:lstStyle/>
          <a:p>
            <a:pPr defTabSz="911225" eaLnBrk="1" hangingPunct="1">
              <a:spcBef>
                <a:spcPct val="0"/>
              </a:spcBef>
            </a:pPr>
            <a:r>
              <a:rPr lang="en-US" altLang="en-US"/>
              <a:t>Flip charts or table discussion (Facilitators, use your own discretion.).  Have each table report.</a:t>
            </a:r>
          </a:p>
          <a:p>
            <a:pPr defTabSz="911225" eaLnBrk="1" hangingPunct="1">
              <a:spcBef>
                <a:spcPct val="0"/>
              </a:spcBef>
            </a:pPr>
            <a:endParaRPr lang="en-US" altLang="en-US"/>
          </a:p>
          <a:p>
            <a:pPr defTabSz="911225" eaLnBrk="1" hangingPunct="1">
              <a:spcBef>
                <a:spcPct val="0"/>
              </a:spcBef>
            </a:pPr>
            <a:r>
              <a:rPr lang="en-US" altLang="en-US" b="1"/>
              <a:t>Facilitators could ask the group:</a:t>
            </a:r>
            <a:r>
              <a:rPr lang="en-US" altLang="en-US"/>
              <a:t>  Where am I functioning below my potential?  What is good enough for me?</a:t>
            </a:r>
          </a:p>
        </p:txBody>
      </p:sp>
    </p:spTree>
    <p:extLst>
      <p:ext uri="{BB962C8B-B14F-4D97-AF65-F5344CB8AC3E}">
        <p14:creationId xmlns:p14="http://schemas.microsoft.com/office/powerpoint/2010/main" val="20135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1858963"/>
            <a:ext cx="12192000" cy="2971800"/>
          </a:xfrm>
          <a:prstGeom prst="rect">
            <a:avLst/>
          </a:prstGeom>
          <a:solidFill>
            <a:srgbClr val="45434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4830763"/>
            <a:ext cx="12192000" cy="0"/>
          </a:xfrm>
          <a:prstGeom prst="line">
            <a:avLst/>
          </a:prstGeom>
          <a:noFill/>
          <a:ln w="57150">
            <a:solidFill>
              <a:srgbClr val="5FB2AA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0" y="1858963"/>
            <a:ext cx="12192000" cy="0"/>
          </a:xfrm>
          <a:prstGeom prst="line">
            <a:avLst/>
          </a:prstGeom>
          <a:noFill/>
          <a:ln w="57150">
            <a:solidFill>
              <a:srgbClr val="5FB2AA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609600" y="6400800"/>
            <a:ext cx="110744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C3B27C"/>
                </a:solidFill>
              </a:rPr>
              <a:t>Igniting Thinking…Maximizing Performance…Enriching Lives</a:t>
            </a:r>
          </a:p>
        </p:txBody>
      </p:sp>
      <p:pic>
        <p:nvPicPr>
          <p:cNvPr id="8" name="Picture 5" descr="tpi_logo_final_metallic_PM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181600"/>
            <a:ext cx="31072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609600" y="6400800"/>
            <a:ext cx="110744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C3B27C"/>
                </a:solidFill>
              </a:rPr>
              <a:t>Igniting Thinking…Maximizing Performance…Enriching Lives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143000"/>
          </a:xfrm>
        </p:spPr>
        <p:txBody>
          <a:bodyPr/>
          <a:lstStyle>
            <a:lvl1pPr algn="ctr">
              <a:defRPr>
                <a:solidFill>
                  <a:srgbClr val="DDDBCC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00400"/>
            <a:ext cx="8534400" cy="16002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DDDBCC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987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85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1"/>
            <a:ext cx="2743200" cy="6049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1"/>
            <a:ext cx="8026400" cy="6049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728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64217" y="457200"/>
            <a:ext cx="103632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051"/>
          <p:cNvSpPr>
            <a:spLocks noGrp="1" noChangeArrowheads="1"/>
          </p:cNvSpPr>
          <p:nvPr>
            <p:ph type="dt" sz="half" idx="10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52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1D4FA9-38E7-4DDC-B00B-0571F00239F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4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1858963"/>
            <a:ext cx="12192000" cy="2971800"/>
          </a:xfrm>
          <a:prstGeom prst="rect">
            <a:avLst/>
          </a:prstGeom>
          <a:solidFill>
            <a:srgbClr val="45434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dirty="0"/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4830763"/>
            <a:ext cx="12192000" cy="0"/>
          </a:xfrm>
          <a:prstGeom prst="line">
            <a:avLst/>
          </a:prstGeom>
          <a:noFill/>
          <a:ln w="57150">
            <a:solidFill>
              <a:srgbClr val="5FB2A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0" y="1858963"/>
            <a:ext cx="12192000" cy="0"/>
          </a:xfrm>
          <a:prstGeom prst="line">
            <a:avLst/>
          </a:prstGeom>
          <a:noFill/>
          <a:ln w="57150">
            <a:solidFill>
              <a:srgbClr val="5FB2A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609600" y="6400800"/>
            <a:ext cx="110744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i="1" dirty="0">
                <a:solidFill>
                  <a:srgbClr val="C3B27C"/>
                </a:solidFill>
              </a:rPr>
              <a:t>Igniting Thinking…Maximizing Performance…Enriching Lives</a:t>
            </a:r>
          </a:p>
        </p:txBody>
      </p:sp>
      <p:pic>
        <p:nvPicPr>
          <p:cNvPr id="8" name="Picture 5" descr="tpi_logo_final_metallic_PM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181600"/>
            <a:ext cx="31072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609600" y="6400800"/>
            <a:ext cx="110744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i="1" dirty="0">
                <a:solidFill>
                  <a:srgbClr val="C3B27C"/>
                </a:solidFill>
              </a:rPr>
              <a:t>Igniting Thinking…Maximizing Performance…Enriching Lives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143000"/>
          </a:xfrm>
        </p:spPr>
        <p:txBody>
          <a:bodyPr/>
          <a:lstStyle>
            <a:lvl1pPr algn="ctr">
              <a:defRPr>
                <a:solidFill>
                  <a:srgbClr val="DDDBCC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00400"/>
            <a:ext cx="8534400" cy="16002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DDDBCC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823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74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172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1490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758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6921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57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193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43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977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5463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1"/>
            <a:ext cx="2743200" cy="6049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1"/>
            <a:ext cx="8026400" cy="6049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908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31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215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943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73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46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70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85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rgbClr val="C3B27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>
              <a:solidFill>
                <a:srgbClr val="C3B27C"/>
              </a:solidFill>
            </a:endParaRPr>
          </a:p>
        </p:txBody>
      </p:sp>
      <p:sp>
        <p:nvSpPr>
          <p:cNvPr id="3075" name="Line 6"/>
          <p:cNvSpPr>
            <a:spLocks noChangeShapeType="1"/>
          </p:cNvSpPr>
          <p:nvPr userDrawn="1"/>
        </p:nvSpPr>
        <p:spPr bwMode="auto">
          <a:xfrm>
            <a:off x="0" y="1295400"/>
            <a:ext cx="12192000" cy="0"/>
          </a:xfrm>
          <a:prstGeom prst="line">
            <a:avLst/>
          </a:prstGeom>
          <a:noFill/>
          <a:ln w="57150">
            <a:solidFill>
              <a:srgbClr val="5FB2AA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3076" name="Picture 9" descr="tpi_logo_final_metallic_PMS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160000" y="6248401"/>
            <a:ext cx="17631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10"/>
          <p:cNvSpPr txBox="1">
            <a:spLocks noChangeArrowheads="1"/>
          </p:cNvSpPr>
          <p:nvPr userDrawn="1"/>
        </p:nvSpPr>
        <p:spPr bwMode="auto">
          <a:xfrm>
            <a:off x="609600" y="6430964"/>
            <a:ext cx="110744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C3B27C"/>
                </a:solidFill>
              </a:rPr>
              <a:t>Igniting Thinking…Maximizing Performance…Enriching Lives</a:t>
            </a: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379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rgbClr val="C3B27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C3B27C"/>
              </a:solidFill>
            </a:endParaRPr>
          </a:p>
        </p:txBody>
      </p:sp>
      <p:sp>
        <p:nvSpPr>
          <p:cNvPr id="3075" name="Line 6"/>
          <p:cNvSpPr>
            <a:spLocks noChangeShapeType="1"/>
          </p:cNvSpPr>
          <p:nvPr userDrawn="1"/>
        </p:nvSpPr>
        <p:spPr bwMode="auto">
          <a:xfrm>
            <a:off x="0" y="1295400"/>
            <a:ext cx="12192000" cy="0"/>
          </a:xfrm>
          <a:prstGeom prst="line">
            <a:avLst/>
          </a:prstGeom>
          <a:noFill/>
          <a:ln w="57150">
            <a:solidFill>
              <a:srgbClr val="5FB2A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pic>
        <p:nvPicPr>
          <p:cNvPr id="3076" name="Picture 9" descr="tpi_logo_final_metallic_PMS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0160000" y="6248401"/>
            <a:ext cx="17631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10"/>
          <p:cNvSpPr txBox="1">
            <a:spLocks noChangeArrowheads="1"/>
          </p:cNvSpPr>
          <p:nvPr userDrawn="1"/>
        </p:nvSpPr>
        <p:spPr bwMode="auto">
          <a:xfrm>
            <a:off x="609600" y="6430964"/>
            <a:ext cx="110744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i="1" dirty="0">
                <a:solidFill>
                  <a:srgbClr val="C3B27C"/>
                </a:solidFill>
              </a:rPr>
              <a:t>Igniting Thinking…Maximizing Performance…Enriching Lives</a:t>
            </a: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510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Mindset Matters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3482" y="4990145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Developing a Successful Culture Within Your Athletic Department</a:t>
            </a:r>
            <a:endParaRPr lang="en-US" sz="32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417" y="3951334"/>
            <a:ext cx="504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Annual Conference</a:t>
            </a:r>
            <a:endParaRPr lang="en-US" sz="24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36" y="1427014"/>
            <a:ext cx="2678272" cy="2651760"/>
          </a:xfrm>
        </p:spPr>
      </p:pic>
    </p:spTree>
    <p:extLst>
      <p:ext uri="{BB962C8B-B14F-4D97-AF65-F5344CB8AC3E}">
        <p14:creationId xmlns:p14="http://schemas.microsoft.com/office/powerpoint/2010/main" val="28518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Culture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i="1" dirty="0"/>
              <a:t>Culture trumps strategy and execution.  It’s what makes a team success sustainable.  </a:t>
            </a:r>
          </a:p>
          <a:p>
            <a:pPr marL="0" indent="0">
              <a:buNone/>
            </a:pPr>
            <a:endParaRPr lang="en-US" sz="4000" i="1" dirty="0"/>
          </a:p>
          <a:p>
            <a:pPr marL="0" indent="0">
              <a:buNone/>
            </a:pPr>
            <a:r>
              <a:rPr lang="en-US" sz="4000" i="1" dirty="0"/>
              <a:t>Culture determines how you will </a:t>
            </a:r>
            <a:r>
              <a:rPr lang="en-US" sz="4000" i="1" dirty="0" smtClean="0"/>
              <a:t>perform </a:t>
            </a:r>
            <a:r>
              <a:rPr lang="en-US" sz="4000" i="1" dirty="0"/>
              <a:t>and deal with obstacles.</a:t>
            </a:r>
          </a:p>
          <a:p>
            <a:pPr marL="0" indent="0">
              <a:buNone/>
            </a:pPr>
            <a:endParaRPr lang="en-US" sz="4000" i="1" dirty="0"/>
          </a:p>
          <a:p>
            <a:pPr marL="0" indent="0">
              <a:buNone/>
            </a:pP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7862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Culture Consist Of……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i="1" dirty="0"/>
              <a:t>Purpose</a:t>
            </a:r>
          </a:p>
          <a:p>
            <a:r>
              <a:rPr lang="en-US" sz="4000" i="1" dirty="0"/>
              <a:t>Attitudes</a:t>
            </a:r>
          </a:p>
          <a:p>
            <a:r>
              <a:rPr lang="en-US" sz="4000" i="1" dirty="0"/>
              <a:t>Values</a:t>
            </a:r>
          </a:p>
          <a:p>
            <a:r>
              <a:rPr lang="en-US" sz="4000" i="1" dirty="0"/>
              <a:t>Goals</a:t>
            </a:r>
          </a:p>
          <a:p>
            <a:r>
              <a:rPr lang="en-US" sz="4000" i="1" dirty="0" smtClean="0"/>
              <a:t>Practices/Process</a:t>
            </a:r>
            <a:endParaRPr lang="en-US" sz="4000" i="1" dirty="0"/>
          </a:p>
          <a:p>
            <a:r>
              <a:rPr lang="en-US" sz="4000" i="1" dirty="0"/>
              <a:t>Behaviors/Habits</a:t>
            </a:r>
          </a:p>
          <a:p>
            <a:pPr marL="0" indent="0">
              <a:buNone/>
            </a:pPr>
            <a:endParaRPr lang="en-US" sz="4000" i="1" dirty="0"/>
          </a:p>
          <a:p>
            <a:pPr marL="0" indent="0">
              <a:buNone/>
            </a:pP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5114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Effective Leadership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3253"/>
            <a:ext cx="10972800" cy="4525963"/>
          </a:xfrm>
        </p:spPr>
        <p:txBody>
          <a:bodyPr/>
          <a:lstStyle/>
          <a:p>
            <a:pPr marL="0" indent="0">
              <a:buNone/>
            </a:pPr>
            <a:endParaRPr lang="en-US" sz="4400" i="1" dirty="0" smtClean="0"/>
          </a:p>
          <a:p>
            <a:pPr marL="0" indent="0">
              <a:buNone/>
            </a:pPr>
            <a:r>
              <a:rPr lang="en-US" sz="5400" i="1" dirty="0" smtClean="0"/>
              <a:t>“</a:t>
            </a:r>
            <a:r>
              <a:rPr lang="en-US" sz="5400" i="1" dirty="0"/>
              <a:t>Leadership is the art of leading others to </a:t>
            </a:r>
            <a:r>
              <a:rPr lang="en-US" sz="5400" b="1" i="1" dirty="0"/>
              <a:t>deliberately </a:t>
            </a:r>
            <a:r>
              <a:rPr lang="en-US" sz="5400" i="1" dirty="0"/>
              <a:t>(efficacy) create a result that wouldn’t have happened otherwise.”</a:t>
            </a:r>
          </a:p>
        </p:txBody>
      </p:sp>
    </p:spTree>
    <p:extLst>
      <p:ext uri="{BB962C8B-B14F-4D97-AF65-F5344CB8AC3E}">
        <p14:creationId xmlns:p14="http://schemas.microsoft.com/office/powerpoint/2010/main" val="11510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ACCOUNTABILITY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i="1" dirty="0"/>
              <a:t>The job of </a:t>
            </a:r>
            <a:r>
              <a:rPr lang="en-US" sz="4400" i="1" dirty="0" smtClean="0"/>
              <a:t>an effective leader is </a:t>
            </a:r>
            <a:r>
              <a:rPr lang="en-US" sz="4400" i="1" dirty="0"/>
              <a:t>to help people see the relationship between what they are doing and the outcome they expect.</a:t>
            </a:r>
          </a:p>
          <a:p>
            <a:pPr marL="0" indent="0">
              <a:buNone/>
            </a:pPr>
            <a:endParaRPr lang="en-US" sz="4400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9" y="4339647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15" y="4361368"/>
            <a:ext cx="26307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61368"/>
            <a:ext cx="274819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2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Culture Matters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9995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i="1" dirty="0"/>
              <a:t>When a </a:t>
            </a:r>
            <a:r>
              <a:rPr lang="en-US" sz="5400" i="1" dirty="0" smtClean="0"/>
              <a:t>team/organization </a:t>
            </a:r>
            <a:r>
              <a:rPr lang="en-US" sz="5400" i="1" dirty="0"/>
              <a:t>has a defined culture that is understood and accepted by all of its members, they feel an implicit pressure to support that culture.</a:t>
            </a:r>
          </a:p>
        </p:txBody>
      </p:sp>
    </p:spTree>
    <p:extLst>
      <p:ext uri="{BB962C8B-B14F-4D97-AF65-F5344CB8AC3E}">
        <p14:creationId xmlns:p14="http://schemas.microsoft.com/office/powerpoint/2010/main" val="8723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How to Develop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8" y="1600201"/>
            <a:ext cx="11782096" cy="4525963"/>
          </a:xfrm>
        </p:spPr>
        <p:txBody>
          <a:bodyPr/>
          <a:lstStyle/>
          <a:p>
            <a:pPr marL="1143000" indent="-1143000">
              <a:buFont typeface="+mj-lt"/>
              <a:buAutoNum type="arabicPeriod"/>
            </a:pPr>
            <a:r>
              <a:rPr lang="en-US" sz="6000" i="1" dirty="0"/>
              <a:t>Develop Naturally by individual team members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i="1" dirty="0"/>
              <a:t>Develop through intentional process of the </a:t>
            </a:r>
            <a:r>
              <a:rPr lang="en-US" sz="6000" i="1" dirty="0" smtClean="0"/>
              <a:t>Athletic Director</a:t>
            </a:r>
            <a:endParaRPr lang="en-US" sz="6000" i="1" dirty="0"/>
          </a:p>
        </p:txBody>
      </p:sp>
    </p:spTree>
    <p:extLst>
      <p:ext uri="{BB962C8B-B14F-4D97-AF65-F5344CB8AC3E}">
        <p14:creationId xmlns:p14="http://schemas.microsoft.com/office/powerpoint/2010/main" val="11528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How to Develop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/>
              <a:t>Involve team members</a:t>
            </a:r>
          </a:p>
          <a:p>
            <a:r>
              <a:rPr lang="en-US" sz="3200" i="1" dirty="0"/>
              <a:t>Clearly define expectations and process</a:t>
            </a:r>
          </a:p>
          <a:p>
            <a:r>
              <a:rPr lang="en-US" sz="3200" i="1" dirty="0"/>
              <a:t>Create team leaders to support culture</a:t>
            </a:r>
          </a:p>
          <a:p>
            <a:r>
              <a:rPr lang="en-US" sz="3200" i="1" dirty="0"/>
              <a:t>Provide opportunities to build team culture</a:t>
            </a:r>
          </a:p>
          <a:p>
            <a:r>
              <a:rPr lang="en-US" sz="3200" i="1" dirty="0"/>
              <a:t>Create shared responsibilities</a:t>
            </a:r>
          </a:p>
          <a:p>
            <a:r>
              <a:rPr lang="en-US" sz="3200" i="1" dirty="0"/>
              <a:t>Create team rituals</a:t>
            </a:r>
          </a:p>
          <a:p>
            <a:r>
              <a:rPr lang="en-US" sz="3200" i="1" dirty="0"/>
              <a:t>Schedule weekly feedback sessions</a:t>
            </a:r>
          </a:p>
        </p:txBody>
      </p:sp>
    </p:spTree>
    <p:extLst>
      <p:ext uri="{BB962C8B-B14F-4D97-AF65-F5344CB8AC3E}">
        <p14:creationId xmlns:p14="http://schemas.microsoft.com/office/powerpoint/2010/main" val="27525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Elements of a Successful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i="1" dirty="0" smtClean="0"/>
              <a:t>AD’s </a:t>
            </a:r>
            <a:r>
              <a:rPr lang="en-US" sz="3600" i="1" dirty="0"/>
              <a:t>are deliberate about what they want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i="1" dirty="0" smtClean="0"/>
              <a:t>AD’s </a:t>
            </a:r>
            <a:r>
              <a:rPr lang="en-US" sz="3600" i="1" dirty="0"/>
              <a:t>have a specific process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i="1" dirty="0" smtClean="0"/>
              <a:t>AD’s, Coaches </a:t>
            </a:r>
            <a:r>
              <a:rPr lang="en-US" sz="3600" i="1" dirty="0"/>
              <a:t>and players define values and behaviors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i="1" dirty="0"/>
              <a:t>Effective Leaders model desired behavior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i="1" dirty="0" smtClean="0"/>
              <a:t>Organizations </a:t>
            </a:r>
            <a:r>
              <a:rPr lang="en-US" sz="3600" i="1" dirty="0"/>
              <a:t>use words/phrases to describe themselves</a:t>
            </a:r>
          </a:p>
          <a:p>
            <a:pPr marL="0" indent="0">
              <a:buNone/>
            </a:pPr>
            <a:endParaRPr lang="en-US" sz="3200" i="1" dirty="0"/>
          </a:p>
          <a:p>
            <a:pPr marL="514350" indent="-514350">
              <a:buFont typeface="+mj-lt"/>
              <a:buAutoNum type="arabicPeriod"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4150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Elements of a Successful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i="1" dirty="0" smtClean="0"/>
              <a:t>AD’s give Coaches </a:t>
            </a:r>
            <a:r>
              <a:rPr lang="en-US" sz="3200" i="1" dirty="0"/>
              <a:t>appropriate ownership over </a:t>
            </a:r>
            <a:r>
              <a:rPr lang="en-US" sz="3200" i="1" dirty="0" smtClean="0"/>
              <a:t>departments direction</a:t>
            </a:r>
            <a:r>
              <a:rPr lang="en-US" sz="3200" i="1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/>
              <a:t>Behavior both poor and good is recognized immediately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/>
              <a:t>Recurring bad behavior is not tolerated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/>
              <a:t>Performance standards and effort are never compromised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 smtClean="0"/>
              <a:t>Department </a:t>
            </a:r>
            <a:r>
              <a:rPr lang="en-US" sz="3200" i="1" dirty="0"/>
              <a:t>culture is easily recognized and defined by outsiders</a:t>
            </a:r>
          </a:p>
          <a:p>
            <a:pPr marL="0" indent="0">
              <a:buNone/>
            </a:pPr>
            <a:endParaRPr lang="en-US" sz="5400" i="1" dirty="0"/>
          </a:p>
          <a:p>
            <a:pPr marL="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6712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Culture Matters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i="1" dirty="0" smtClean="0"/>
              <a:t>Culture </a:t>
            </a:r>
            <a:endParaRPr lang="en-US" sz="7200" i="1" dirty="0"/>
          </a:p>
          <a:p>
            <a:pPr marL="0" indent="0" algn="ctr">
              <a:buNone/>
            </a:pPr>
            <a:r>
              <a:rPr lang="en-US" sz="7200" i="1" dirty="0" smtClean="0"/>
              <a:t>of</a:t>
            </a:r>
            <a:endParaRPr lang="en-US" sz="7200" i="1" dirty="0"/>
          </a:p>
          <a:p>
            <a:pPr marL="0" indent="0" algn="ctr">
              <a:buNone/>
            </a:pPr>
            <a:r>
              <a:rPr lang="en-US" sz="7200" i="1" dirty="0" smtClean="0"/>
              <a:t>Communication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35328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52025"/>
          </a:xfrm>
          <a:noFill/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Culture Matters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52" y="1600200"/>
            <a:ext cx="11582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6000" i="1" dirty="0"/>
              <a:t>What percentage do you think </a:t>
            </a:r>
            <a:r>
              <a:rPr lang="en-US" sz="6000" i="1" dirty="0" smtClean="0"/>
              <a:t>your mindset and the mindset of your coaches </a:t>
            </a:r>
            <a:r>
              <a:rPr lang="en-US" sz="6000" i="1" dirty="0"/>
              <a:t>plays in the success/failure of your </a:t>
            </a:r>
            <a:r>
              <a:rPr lang="en-US" sz="6000" i="1" dirty="0" smtClean="0"/>
              <a:t>athletic department?</a:t>
            </a:r>
            <a:endParaRPr lang="en-US" sz="6000" i="1" dirty="0"/>
          </a:p>
        </p:txBody>
      </p:sp>
    </p:spTree>
    <p:extLst>
      <p:ext uri="{BB962C8B-B14F-4D97-AF65-F5344CB8AC3E}">
        <p14:creationId xmlns:p14="http://schemas.microsoft.com/office/powerpoint/2010/main" val="28449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Culture </a:t>
            </a:r>
            <a:r>
              <a:rPr lang="en-US" sz="4800" dirty="0">
                <a:solidFill>
                  <a:schemeClr val="tx1"/>
                </a:solidFill>
              </a:rPr>
              <a:t>through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i="1" dirty="0"/>
              <a:t>“Confusion leads to misunderstanding, and misunderstanding leads to conflict.  You can prevent a load of trouble by making sure your meanings and actions are clearly understood.”</a:t>
            </a:r>
          </a:p>
          <a:p>
            <a:pPr marL="0" indent="0">
              <a:buNone/>
            </a:pPr>
            <a:r>
              <a:rPr lang="en-US" dirty="0"/>
              <a:t>						Joe Torre, NY Yankees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58" y="104335"/>
            <a:ext cx="10972800" cy="1143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Culture </a:t>
            </a:r>
            <a:r>
              <a:rPr lang="en-US" sz="4800" dirty="0">
                <a:solidFill>
                  <a:schemeClr val="tx1"/>
                </a:solidFill>
              </a:rPr>
              <a:t>through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3" y="1899137"/>
            <a:ext cx="11563642" cy="4192173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Open and Direct Communication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800" dirty="0"/>
              <a:t>Know your Role:  Individual Meetings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800" dirty="0"/>
              <a:t>Open Door/Close Door Policy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Culture </a:t>
            </a:r>
            <a:r>
              <a:rPr lang="en-US" sz="4800" dirty="0">
                <a:solidFill>
                  <a:schemeClr val="tx1"/>
                </a:solidFill>
              </a:rPr>
              <a:t>through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Conflict and Confrontation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/>
              <a:t>Approach Person and Situation with Respect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/>
              <a:t>Use it to get everyone on the same page instead of a means to make examples of people.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Culture </a:t>
            </a:r>
            <a:r>
              <a:rPr lang="en-US" sz="4800" dirty="0">
                <a:solidFill>
                  <a:schemeClr val="tx1"/>
                </a:solidFill>
              </a:rPr>
              <a:t>through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Encourage the “Why?”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/>
              <a:t>Good teaching when the “why” accompanies the “what.”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/>
              <a:t>Use it as a positive sign that they want to learn and perform.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Culture </a:t>
            </a:r>
            <a:r>
              <a:rPr lang="en-US" sz="4800" dirty="0">
                <a:solidFill>
                  <a:schemeClr val="tx1"/>
                </a:solidFill>
              </a:rPr>
              <a:t>through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Take a Proactive Approach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/>
              <a:t>See the signs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/>
              <a:t>Timing is everything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/>
              <a:t>Take the time to know </a:t>
            </a:r>
            <a:r>
              <a:rPr lang="en-US" sz="4000" dirty="0" smtClean="0"/>
              <a:t>your coaches </a:t>
            </a:r>
            <a:r>
              <a:rPr lang="en-US" sz="4000" dirty="0"/>
              <a:t>and have a sense of how to deal with them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Culture </a:t>
            </a:r>
            <a:r>
              <a:rPr lang="en-US" sz="4800" dirty="0">
                <a:solidFill>
                  <a:schemeClr val="tx1"/>
                </a:solidFill>
              </a:rPr>
              <a:t>through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It’s Not Just What You Say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/>
              <a:t>90% of message is translated through body language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/>
              <a:t>Work at making non-verbal communication align with verbal communication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000" dirty="0"/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Culture Matters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i="1" dirty="0" smtClean="0"/>
              <a:t>Culture </a:t>
            </a:r>
            <a:endParaRPr lang="en-US" sz="7200" i="1" dirty="0"/>
          </a:p>
          <a:p>
            <a:pPr marL="0" indent="0" algn="ctr">
              <a:buNone/>
            </a:pPr>
            <a:r>
              <a:rPr lang="en-US" sz="7200" i="1" dirty="0" smtClean="0"/>
              <a:t>of</a:t>
            </a:r>
            <a:endParaRPr lang="en-US" sz="7200" i="1" dirty="0"/>
          </a:p>
          <a:p>
            <a:pPr marL="0" indent="0" algn="ctr">
              <a:buNone/>
            </a:pPr>
            <a:r>
              <a:rPr lang="en-US" sz="7200" i="1" dirty="0"/>
              <a:t>Caring</a:t>
            </a:r>
          </a:p>
        </p:txBody>
      </p:sp>
    </p:spTree>
    <p:extLst>
      <p:ext uri="{BB962C8B-B14F-4D97-AF65-F5344CB8AC3E}">
        <p14:creationId xmlns:p14="http://schemas.microsoft.com/office/powerpoint/2010/main" val="19032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Culture of Caring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i="1" dirty="0"/>
              <a:t>Relationships are the foundation upon which winning teams are built.  </a:t>
            </a:r>
          </a:p>
          <a:p>
            <a:pPr marL="0" indent="0">
              <a:buNone/>
            </a:pPr>
            <a:endParaRPr lang="en-US" sz="4800" i="1" dirty="0"/>
          </a:p>
          <a:p>
            <a:pPr marL="0" indent="0">
              <a:buNone/>
            </a:pPr>
            <a:r>
              <a:rPr lang="en-US" sz="4800" i="1" dirty="0"/>
              <a:t>Relationships are built on values, respect, love, trust and care.</a:t>
            </a:r>
          </a:p>
        </p:txBody>
      </p:sp>
    </p:spTree>
    <p:extLst>
      <p:ext uri="{BB962C8B-B14F-4D97-AF65-F5344CB8AC3E}">
        <p14:creationId xmlns:p14="http://schemas.microsoft.com/office/powerpoint/2010/main" val="25386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Culture of Caring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i="1" dirty="0"/>
              <a:t>Caring is a Strategy</a:t>
            </a:r>
          </a:p>
        </p:txBody>
      </p:sp>
    </p:spTree>
    <p:extLst>
      <p:ext uri="{BB962C8B-B14F-4D97-AF65-F5344CB8AC3E}">
        <p14:creationId xmlns:p14="http://schemas.microsoft.com/office/powerpoint/2010/main" val="33415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rgbClr val="000000"/>
                </a:solidFill>
              </a:rPr>
              <a:t>Culture of Caring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72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32" y="1958423"/>
            <a:ext cx="5669787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What is Culture in Sports?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 smtClean="0"/>
              <a:t>A </a:t>
            </a:r>
            <a:r>
              <a:rPr lang="en-US" sz="5400" dirty="0"/>
              <a:t>culture is the expression of a team's </a:t>
            </a:r>
            <a:r>
              <a:rPr lang="en-US" sz="5400" b="1" i="1" dirty="0"/>
              <a:t>values, attitudes, and </a:t>
            </a:r>
            <a:r>
              <a:rPr lang="en-US" sz="5400" b="1" i="1" dirty="0" smtClean="0"/>
              <a:t>beliefs </a:t>
            </a:r>
            <a:r>
              <a:rPr lang="en-US" sz="5400" dirty="0" smtClean="0"/>
              <a:t>of who and what they are.  It’s the collective behavior of the group.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47264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rgbClr val="000000"/>
                </a:solidFill>
              </a:rPr>
              <a:t>Culture of Caring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4778"/>
            <a:ext cx="11251474" cy="5747657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 </a:t>
            </a:r>
            <a:r>
              <a:rPr lang="en-US" sz="4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the work you do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Surround yourself with people who care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your </a:t>
            </a:r>
            <a:r>
              <a:rPr lang="en-US" sz="4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you </a:t>
            </a:r>
            <a:r>
              <a:rPr lang="en-US" sz="4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 about them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a team that cares about each other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</a:t>
            </a:r>
            <a:r>
              <a:rPr lang="en-US" sz="4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school community </a:t>
            </a:r>
            <a:r>
              <a:rPr lang="en-US" sz="4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care about them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rgbClr val="000000"/>
                </a:solidFill>
              </a:rPr>
              <a:t>Culture of Caring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1251474" cy="5747657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sz="4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leader who cares:  text messages, notes, listen, encouragement, go out of way, serve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Sacrifice for </a:t>
            </a:r>
            <a:r>
              <a:rPr lang="en-US" sz="4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coaches</a:t>
            </a:r>
            <a:endParaRPr lang="en-US" sz="4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all care, but life gets in the way sometimes.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present when you are with </a:t>
            </a:r>
            <a:r>
              <a:rPr lang="en-US" sz="4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staff</a:t>
            </a:r>
            <a:endParaRPr lang="en-US" sz="4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interest in their lives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rgbClr val="000000"/>
                </a:solidFill>
              </a:rPr>
              <a:t>Culture of Caring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not about you saying you care, but its about what your team will say about how much you care.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rgbClr val="000000"/>
                </a:solidFill>
              </a:rPr>
              <a:t>Culture of Caring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5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coaches </a:t>
            </a:r>
            <a:r>
              <a:rPr lang="en-US" sz="5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you are doing everything you can to maximize their abilities not only as </a:t>
            </a:r>
            <a:r>
              <a:rPr lang="en-US" sz="5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 </a:t>
            </a:r>
            <a:r>
              <a:rPr lang="en-US" sz="5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more importantly as a person?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rgbClr val="000000"/>
                </a:solidFill>
              </a:rPr>
              <a:t>Culture of Caring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6915"/>
            <a:ext cx="10972800" cy="5016136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consistent with your caring…Shouldn’t matter on ability </a:t>
            </a:r>
            <a:r>
              <a:rPr lang="en-US" sz="4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or sport that they coach.</a:t>
            </a:r>
            <a:endParaRPr lang="en-US" sz="4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job as </a:t>
            </a:r>
            <a:r>
              <a:rPr lang="en-US" sz="4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AD </a:t>
            </a:r>
            <a:r>
              <a:rPr lang="en-US" sz="4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to make sure your </a:t>
            </a:r>
            <a:r>
              <a:rPr lang="en-US" sz="4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coaches </a:t>
            </a:r>
            <a:r>
              <a:rPr lang="en-US" sz="4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you </a:t>
            </a:r>
            <a:r>
              <a:rPr lang="en-US" sz="4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 about them</a:t>
            </a:r>
            <a:endParaRPr lang="en-US" sz="4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them more than just </a:t>
            </a:r>
            <a:r>
              <a:rPr lang="en-US" sz="4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staff member</a:t>
            </a:r>
            <a:endParaRPr lang="en-US" sz="4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3M’s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u="sng" dirty="0"/>
              <a:t>M</a:t>
            </a:r>
            <a:r>
              <a:rPr lang="en-US" dirty="0"/>
              <a:t>odel:  Exemplify behaviors with integrity</a:t>
            </a:r>
          </a:p>
          <a:p>
            <a:endParaRPr lang="en-US" sz="4000" dirty="0"/>
          </a:p>
          <a:p>
            <a:r>
              <a:rPr lang="en-US" sz="4000" u="sng" dirty="0"/>
              <a:t>M</a:t>
            </a:r>
            <a:r>
              <a:rPr lang="en-US" dirty="0"/>
              <a:t>entor:  Repetition of behaviors</a:t>
            </a:r>
          </a:p>
          <a:p>
            <a:endParaRPr lang="en-US" sz="4000" dirty="0"/>
          </a:p>
          <a:p>
            <a:r>
              <a:rPr lang="en-US" sz="4000" u="sng" dirty="0"/>
              <a:t>M</a:t>
            </a:r>
            <a:r>
              <a:rPr lang="en-US" dirty="0"/>
              <a:t>onitor:  Hold </a:t>
            </a:r>
            <a:r>
              <a:rPr lang="en-US" dirty="0" smtClean="0"/>
              <a:t>coaches </a:t>
            </a:r>
            <a:r>
              <a:rPr lang="en-US" dirty="0"/>
              <a:t>accountable for </a:t>
            </a:r>
            <a:r>
              <a:rPr lang="en-US" dirty="0" smtClean="0"/>
              <a:t>behavior and </a:t>
            </a:r>
            <a:r>
              <a:rPr lang="en-US" dirty="0"/>
              <a:t>provide feedback</a:t>
            </a:r>
          </a:p>
        </p:txBody>
      </p:sp>
    </p:spTree>
    <p:extLst>
      <p:ext uri="{BB962C8B-B14F-4D97-AF65-F5344CB8AC3E}">
        <p14:creationId xmlns:p14="http://schemas.microsoft.com/office/powerpoint/2010/main" val="35169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rgbClr val="000000"/>
                </a:solidFill>
              </a:rPr>
              <a:t>Culture of Caring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Caring is contagious! 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6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creates consistency in effort.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000000"/>
                </a:solidFill>
              </a:rPr>
              <a:t>What is your caring trademark?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1" y="1995117"/>
            <a:ext cx="4167065" cy="3736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51" y="1995117"/>
            <a:ext cx="4224622" cy="3736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74" y="1995117"/>
            <a:ext cx="3972426" cy="37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Elements of a Successful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7" y="1600201"/>
            <a:ext cx="116912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i="1" dirty="0" smtClean="0"/>
              <a:t>Athletic programs won’t have success </a:t>
            </a:r>
            <a:r>
              <a:rPr lang="en-US" sz="6000" i="1" dirty="0"/>
              <a:t>just because of a good culture, but they </a:t>
            </a:r>
            <a:r>
              <a:rPr lang="en-US" sz="6000" i="1" dirty="0" smtClean="0"/>
              <a:t>definitely won’t have success </a:t>
            </a:r>
            <a:r>
              <a:rPr lang="en-US" sz="6000" i="1" dirty="0"/>
              <a:t>without it!</a:t>
            </a:r>
          </a:p>
          <a:p>
            <a:pPr marL="0" indent="0">
              <a:buNone/>
            </a:pPr>
            <a:endParaRPr lang="en-US" sz="5400" i="1" dirty="0"/>
          </a:p>
          <a:p>
            <a:pPr marL="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6575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Text Box 2"/>
          <p:cNvSpPr txBox="1">
            <a:spLocks noChangeArrowheads="1"/>
          </p:cNvSpPr>
          <p:nvPr/>
        </p:nvSpPr>
        <p:spPr bwMode="auto">
          <a:xfrm>
            <a:off x="7543800" y="1371601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52" tIns="45578" rIns="91152" bIns="4557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/>
            </a:endParaRP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75173" tIns="37588" rIns="75173" bIns="3758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</a:rPr>
              <a:t>7 C’s of Championship </a:t>
            </a:r>
            <a:r>
              <a:rPr lang="en-US" altLang="en-US" sz="4400" dirty="0" smtClean="0">
                <a:solidFill>
                  <a:schemeClr val="tx1"/>
                </a:solidFill>
              </a:rPr>
              <a:t>Culture</a:t>
            </a:r>
            <a:endParaRPr lang="en-US" altLang="en-US" sz="4400" dirty="0">
              <a:solidFill>
                <a:schemeClr val="tx1"/>
              </a:solidFill>
            </a:endParaRP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1"/>
            <a:ext cx="10972800" cy="4832351"/>
          </a:xfrm>
        </p:spPr>
        <p:txBody>
          <a:bodyPr vert="horz" wrap="square" lIns="75173" tIns="37588" rIns="75173" bIns="37588" numCol="1" anchor="t" anchorCtr="0" compatLnSpc="1">
            <a:prstTxWarp prst="textNoShape">
              <a:avLst/>
            </a:prstTxWarp>
          </a:bodyPr>
          <a:lstStyle/>
          <a:p>
            <a:pPr marL="742950" indent="-742950" defTabSz="820738" eaLnBrk="1" hangingPunct="1">
              <a:buFont typeface="+mj-lt"/>
              <a:buAutoNum type="arabicPeriod"/>
            </a:pPr>
            <a:r>
              <a:rPr lang="en-US" altLang="en-US" sz="3600" b="1" i="1" dirty="0"/>
              <a:t>Common Goal</a:t>
            </a:r>
          </a:p>
          <a:p>
            <a:pPr marL="742950" indent="-742950" defTabSz="820738" eaLnBrk="1" hangingPunct="1">
              <a:buFont typeface="+mj-lt"/>
              <a:buAutoNum type="arabicPeriod"/>
            </a:pPr>
            <a:r>
              <a:rPr lang="en-US" altLang="en-US" sz="3600" b="1" i="1" dirty="0"/>
              <a:t>Commitment</a:t>
            </a:r>
          </a:p>
          <a:p>
            <a:pPr marL="742950" indent="-742950" defTabSz="820738" eaLnBrk="1" hangingPunct="1">
              <a:buFont typeface="+mj-lt"/>
              <a:buAutoNum type="arabicPeriod"/>
            </a:pPr>
            <a:r>
              <a:rPr lang="en-US" altLang="en-US" sz="3600" b="1" i="1" dirty="0"/>
              <a:t>Complementary Roles</a:t>
            </a:r>
          </a:p>
          <a:p>
            <a:pPr marL="742950" indent="-742950" defTabSz="820738" eaLnBrk="1" hangingPunct="1">
              <a:buFont typeface="+mj-lt"/>
              <a:buAutoNum type="arabicPeriod"/>
            </a:pPr>
            <a:r>
              <a:rPr lang="en-US" altLang="en-US" sz="3600" b="1" i="1" dirty="0"/>
              <a:t>Clear Communication</a:t>
            </a:r>
          </a:p>
          <a:p>
            <a:pPr marL="742950" indent="-742950" defTabSz="820738" eaLnBrk="1" hangingPunct="1">
              <a:buFont typeface="+mj-lt"/>
              <a:buAutoNum type="arabicPeriod"/>
            </a:pPr>
            <a:r>
              <a:rPr lang="en-US" altLang="en-US" sz="3600" b="1" i="1" dirty="0"/>
              <a:t>Constructive Conflict</a:t>
            </a:r>
          </a:p>
          <a:p>
            <a:pPr marL="742950" indent="-742950" defTabSz="820738" eaLnBrk="1" hangingPunct="1">
              <a:buFont typeface="+mj-lt"/>
              <a:buAutoNum type="arabicPeriod"/>
            </a:pPr>
            <a:r>
              <a:rPr lang="en-US" altLang="en-US" sz="3600" b="1" i="1" dirty="0"/>
              <a:t>Cohesion</a:t>
            </a:r>
          </a:p>
          <a:p>
            <a:pPr marL="742950" indent="-742950" defTabSz="820738" eaLnBrk="1" hangingPunct="1">
              <a:buFont typeface="+mj-lt"/>
              <a:buAutoNum type="arabicPeriod"/>
            </a:pPr>
            <a:r>
              <a:rPr lang="en-US" altLang="en-US" sz="3600" b="1" i="1" dirty="0"/>
              <a:t>Credible Leadership</a:t>
            </a:r>
          </a:p>
          <a:p>
            <a:pPr defTabSz="820738" eaLnBrk="1" hangingPunct="1"/>
            <a:endParaRPr lang="en-US" altLang="en-US" sz="2800" dirty="0"/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endParaRPr lang="en-US" altLang="en-US" sz="3600" dirty="0"/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endParaRPr lang="en-US" altLang="en-US" sz="2600" dirty="0"/>
          </a:p>
          <a:p>
            <a:pPr marL="457200" lvl="1" indent="0" defTabSz="820738" eaLnBrk="1" hangingPunct="1">
              <a:buNone/>
            </a:pPr>
            <a:endParaRPr lang="en-US" altLang="en-US" sz="2600" dirty="0"/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endParaRPr lang="en-US" altLang="en-US" sz="3600" dirty="0"/>
          </a:p>
          <a:p>
            <a:pPr defTabSz="820738" eaLnBrk="1" hangingPunct="1">
              <a:buFont typeface="Wingdings" panose="05000000000000000000" pitchFamily="2" charset="2"/>
              <a:buChar char="Ø"/>
            </a:pP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4581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Mindset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000" i="1" dirty="0"/>
          </a:p>
          <a:p>
            <a:pPr marL="0" indent="0" algn="ctr">
              <a:buNone/>
            </a:pPr>
            <a:r>
              <a:rPr lang="en-US" sz="6000" i="1" dirty="0"/>
              <a:t>Can you </a:t>
            </a:r>
            <a:r>
              <a:rPr lang="en-US" sz="6000" i="1" dirty="0" smtClean="0"/>
              <a:t>define and describe your </a:t>
            </a:r>
            <a:r>
              <a:rPr lang="en-US" sz="6000" i="1" dirty="0"/>
              <a:t>culture?</a:t>
            </a:r>
          </a:p>
        </p:txBody>
      </p:sp>
    </p:spTree>
    <p:extLst>
      <p:ext uri="{BB962C8B-B14F-4D97-AF65-F5344CB8AC3E}">
        <p14:creationId xmlns:p14="http://schemas.microsoft.com/office/powerpoint/2010/main" val="21587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Text Box 2"/>
          <p:cNvSpPr txBox="1">
            <a:spLocks noChangeArrowheads="1"/>
          </p:cNvSpPr>
          <p:nvPr/>
        </p:nvSpPr>
        <p:spPr bwMode="auto">
          <a:xfrm>
            <a:off x="7543800" y="1371601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52" tIns="45578" rIns="91152" bIns="4557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/>
            </a:endParaRP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vert="horz" wrap="square" lIns="75173" tIns="37588" rIns="75173" bIns="3758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</a:rPr>
              <a:t>7 C’s of Championship </a:t>
            </a:r>
            <a:r>
              <a:rPr lang="en-US" altLang="en-US" sz="4400" dirty="0" smtClean="0">
                <a:solidFill>
                  <a:schemeClr val="tx1"/>
                </a:solidFill>
              </a:rPr>
              <a:t>Culture</a:t>
            </a:r>
            <a:endParaRPr lang="en-US" altLang="en-US" sz="4400" dirty="0">
              <a:solidFill>
                <a:schemeClr val="tx1"/>
              </a:solidFill>
            </a:endParaRP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1"/>
            <a:ext cx="10972800" cy="4832351"/>
          </a:xfrm>
        </p:spPr>
        <p:txBody>
          <a:bodyPr vert="horz" wrap="square" lIns="75173" tIns="37588" rIns="75173" bIns="37588" numCol="1" anchor="t" anchorCtr="0" compatLnSpc="1">
            <a:prstTxWarp prst="textNoShape">
              <a:avLst/>
            </a:prstTxWarp>
          </a:bodyPr>
          <a:lstStyle/>
          <a:p>
            <a:pPr defTabSz="820738" eaLnBrk="1" hangingPunct="1"/>
            <a:r>
              <a:rPr lang="en-US" altLang="en-US" sz="4000" dirty="0"/>
              <a:t>Common Goal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4000" dirty="0"/>
              <a:t>Clear Vision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4000" dirty="0"/>
              <a:t>Trust the Process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4000" dirty="0"/>
              <a:t>Must be a unified effort to accomplish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4000" dirty="0" err="1"/>
              <a:t>Exp</a:t>
            </a:r>
            <a:r>
              <a:rPr lang="en-US" altLang="en-US" sz="4000" dirty="0"/>
              <a:t>…Develop effective process, standards and habits, Conference Championship, 3.0 Team GPA….</a:t>
            </a:r>
          </a:p>
          <a:p>
            <a:pPr defTabSz="820738" eaLnBrk="1" hangingPunct="1"/>
            <a:endParaRPr lang="en-US" altLang="en-US" sz="2800" dirty="0"/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endParaRPr lang="en-US" altLang="en-US" sz="3600" dirty="0"/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endParaRPr lang="en-US" altLang="en-US" sz="2600" dirty="0"/>
          </a:p>
          <a:p>
            <a:pPr marL="457200" lvl="1" indent="0" defTabSz="820738" eaLnBrk="1" hangingPunct="1">
              <a:buNone/>
            </a:pPr>
            <a:endParaRPr lang="en-US" altLang="en-US" sz="2600" dirty="0"/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endParaRPr lang="en-US" altLang="en-US" sz="3600" dirty="0"/>
          </a:p>
          <a:p>
            <a:pPr defTabSz="820738" eaLnBrk="1" hangingPunct="1">
              <a:buFont typeface="Wingdings" panose="05000000000000000000" pitchFamily="2" charset="2"/>
              <a:buChar char="Ø"/>
            </a:pP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355567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Text Box 2"/>
          <p:cNvSpPr txBox="1">
            <a:spLocks noChangeArrowheads="1"/>
          </p:cNvSpPr>
          <p:nvPr/>
        </p:nvSpPr>
        <p:spPr bwMode="auto">
          <a:xfrm>
            <a:off x="7543800" y="1371601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52" tIns="45578" rIns="91152" bIns="4557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/>
            </a:endParaRP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75173" tIns="37588" rIns="75173" bIns="3758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</a:rPr>
              <a:t>7 C’s of Championship </a:t>
            </a:r>
            <a:r>
              <a:rPr lang="en-US" altLang="en-US" sz="4400" dirty="0" smtClean="0">
                <a:solidFill>
                  <a:schemeClr val="tx1"/>
                </a:solidFill>
              </a:rPr>
              <a:t>Culture</a:t>
            </a:r>
            <a:endParaRPr lang="en-US" altLang="en-US" sz="4400" dirty="0">
              <a:solidFill>
                <a:schemeClr val="tx1"/>
              </a:solidFill>
            </a:endParaRP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1"/>
            <a:ext cx="10972800" cy="4832351"/>
          </a:xfrm>
        </p:spPr>
        <p:txBody>
          <a:bodyPr vert="horz" wrap="square" lIns="75173" tIns="37588" rIns="75173" bIns="37588" numCol="1" anchor="t" anchorCtr="0" compatLnSpc="1">
            <a:prstTxWarp prst="textNoShape">
              <a:avLst/>
            </a:prstTxWarp>
          </a:bodyPr>
          <a:lstStyle/>
          <a:p>
            <a:pPr defTabSz="820738" eaLnBrk="1" hangingPunct="1"/>
            <a:r>
              <a:rPr lang="en-US" altLang="en-US" sz="4000" dirty="0"/>
              <a:t>Commitment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4000" dirty="0"/>
              <a:t>Continual Commitment to </a:t>
            </a:r>
            <a:r>
              <a:rPr lang="en-US" altLang="en-US" sz="4000" dirty="0" smtClean="0"/>
              <a:t>programs </a:t>
            </a:r>
            <a:r>
              <a:rPr lang="en-US" altLang="en-US" sz="4000" dirty="0"/>
              <a:t>common goal is essential to success.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4000" dirty="0"/>
              <a:t>Championship </a:t>
            </a:r>
            <a:r>
              <a:rPr lang="en-US" altLang="en-US" sz="4000" dirty="0" smtClean="0"/>
              <a:t>programs </a:t>
            </a:r>
            <a:r>
              <a:rPr lang="en-US" altLang="en-US" sz="4000" dirty="0"/>
              <a:t>buy in to mission and make it their own.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4000" dirty="0"/>
              <a:t>Creates personal and group accountability.</a:t>
            </a:r>
          </a:p>
          <a:p>
            <a:pPr defTabSz="820738" eaLnBrk="1" hangingPunct="1"/>
            <a:endParaRPr lang="en-US" altLang="en-US" sz="2800" dirty="0"/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endParaRPr lang="en-US" altLang="en-US" sz="3600" dirty="0"/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endParaRPr lang="en-US" altLang="en-US" sz="2600" dirty="0"/>
          </a:p>
          <a:p>
            <a:pPr marL="457200" lvl="1" indent="0" defTabSz="820738" eaLnBrk="1" hangingPunct="1">
              <a:buNone/>
            </a:pPr>
            <a:endParaRPr lang="en-US" altLang="en-US" sz="2600" dirty="0"/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endParaRPr lang="en-US" altLang="en-US" sz="3600" dirty="0"/>
          </a:p>
          <a:p>
            <a:pPr defTabSz="820738" eaLnBrk="1" hangingPunct="1">
              <a:buFont typeface="Wingdings" panose="05000000000000000000" pitchFamily="2" charset="2"/>
              <a:buChar char="Ø"/>
            </a:pP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90365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Text Box 2"/>
          <p:cNvSpPr txBox="1">
            <a:spLocks noChangeArrowheads="1"/>
          </p:cNvSpPr>
          <p:nvPr/>
        </p:nvSpPr>
        <p:spPr bwMode="auto">
          <a:xfrm>
            <a:off x="7543800" y="1371601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52" tIns="45578" rIns="91152" bIns="4557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/>
            </a:endParaRP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75173" tIns="37588" rIns="75173" bIns="3758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</a:rPr>
              <a:t>7 C’s of Championship </a:t>
            </a:r>
            <a:r>
              <a:rPr lang="en-US" altLang="en-US" sz="4400" dirty="0" smtClean="0">
                <a:solidFill>
                  <a:schemeClr val="tx1"/>
                </a:solidFill>
              </a:rPr>
              <a:t>Culture</a:t>
            </a:r>
            <a:endParaRPr lang="en-US" altLang="en-US" sz="4400" dirty="0">
              <a:solidFill>
                <a:schemeClr val="tx1"/>
              </a:solidFill>
            </a:endParaRP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1"/>
            <a:ext cx="10972800" cy="4832351"/>
          </a:xfrm>
        </p:spPr>
        <p:txBody>
          <a:bodyPr vert="horz" wrap="square" lIns="75173" tIns="37588" rIns="75173" bIns="37588" numCol="1" anchor="t" anchorCtr="0" compatLnSpc="1">
            <a:prstTxWarp prst="textNoShape">
              <a:avLst/>
            </a:prstTxWarp>
          </a:bodyPr>
          <a:lstStyle/>
          <a:p>
            <a:pPr defTabSz="820738" eaLnBrk="1" hangingPunct="1"/>
            <a:r>
              <a:rPr lang="en-US" altLang="en-US" sz="4000" dirty="0"/>
              <a:t>Complementary Roles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4000" dirty="0"/>
              <a:t>Championship </a:t>
            </a:r>
            <a:r>
              <a:rPr lang="en-US" altLang="en-US" sz="4000" dirty="0" smtClean="0"/>
              <a:t>programs </a:t>
            </a:r>
            <a:r>
              <a:rPr lang="en-US" altLang="en-US" sz="4000" dirty="0"/>
              <a:t>have </a:t>
            </a:r>
            <a:r>
              <a:rPr lang="en-US" altLang="en-US" sz="4000" dirty="0" smtClean="0"/>
              <a:t>coaches </a:t>
            </a:r>
            <a:r>
              <a:rPr lang="en-US" altLang="en-US" sz="4000" dirty="0"/>
              <a:t>that know and accept their roles.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4000" dirty="0"/>
              <a:t>“Greater Good” mentality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4000" dirty="0"/>
              <a:t> No </a:t>
            </a:r>
            <a:r>
              <a:rPr lang="en-US" altLang="en-US" sz="4000" dirty="0" smtClean="0"/>
              <a:t>role/team </a:t>
            </a:r>
            <a:r>
              <a:rPr lang="en-US" altLang="en-US" sz="4000" dirty="0"/>
              <a:t>is more important than any other role even though it may get more attention.</a:t>
            </a:r>
          </a:p>
          <a:p>
            <a:pPr marL="457200" lvl="1" indent="0" defTabSz="820738" eaLnBrk="1" hangingPunct="1">
              <a:buNone/>
            </a:pPr>
            <a:endParaRPr lang="en-US" altLang="en-US" sz="2600" dirty="0"/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endParaRPr lang="en-US" altLang="en-US" sz="3600" dirty="0"/>
          </a:p>
          <a:p>
            <a:pPr defTabSz="820738" eaLnBrk="1" hangingPunct="1">
              <a:buFont typeface="Wingdings" panose="05000000000000000000" pitchFamily="2" charset="2"/>
              <a:buChar char="Ø"/>
            </a:pP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354442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Text Box 2"/>
          <p:cNvSpPr txBox="1">
            <a:spLocks noChangeArrowheads="1"/>
          </p:cNvSpPr>
          <p:nvPr/>
        </p:nvSpPr>
        <p:spPr bwMode="auto">
          <a:xfrm>
            <a:off x="7543800" y="1371601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52" tIns="45578" rIns="91152" bIns="4557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/>
            </a:endParaRP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75173" tIns="37588" rIns="75173" bIns="3758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</a:rPr>
              <a:t>7 C’s of Championship Team </a:t>
            </a:r>
            <a:r>
              <a:rPr lang="en-US" altLang="en-US" sz="4400" dirty="0" smtClean="0">
                <a:solidFill>
                  <a:schemeClr val="tx1"/>
                </a:solidFill>
              </a:rPr>
              <a:t>Culture</a:t>
            </a:r>
            <a:endParaRPr lang="en-US" altLang="en-US" sz="4400" dirty="0">
              <a:solidFill>
                <a:schemeClr val="tx1"/>
              </a:solidFill>
            </a:endParaRP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1"/>
            <a:ext cx="10972800" cy="4832351"/>
          </a:xfrm>
        </p:spPr>
        <p:txBody>
          <a:bodyPr vert="horz" wrap="square" lIns="75173" tIns="37588" rIns="75173" bIns="37588" numCol="1" anchor="t" anchorCtr="0" compatLnSpc="1">
            <a:prstTxWarp prst="textNoShape">
              <a:avLst/>
            </a:prstTxWarp>
          </a:bodyPr>
          <a:lstStyle/>
          <a:p>
            <a:pPr defTabSz="820738" eaLnBrk="1" hangingPunct="1"/>
            <a:r>
              <a:rPr lang="en-US" altLang="en-US" sz="4800" dirty="0"/>
              <a:t>Clear Communication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4800" dirty="0"/>
              <a:t>Open and Honest communication is mandatory for success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4800" dirty="0"/>
              <a:t>Communicate frequently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4800" dirty="0"/>
              <a:t>Know the “pulse” of the </a:t>
            </a:r>
            <a:r>
              <a:rPr lang="en-US" altLang="en-US" sz="4800" dirty="0" smtClean="0"/>
              <a:t>program</a:t>
            </a:r>
            <a:endParaRPr lang="en-US" altLang="en-US" sz="4800" dirty="0"/>
          </a:p>
          <a:p>
            <a:pPr marL="457200" lvl="1" indent="0" defTabSz="820738" eaLnBrk="1" hangingPunct="1">
              <a:buNone/>
            </a:pPr>
            <a:endParaRPr lang="en-US" altLang="en-US" sz="2600" dirty="0"/>
          </a:p>
          <a:p>
            <a:pPr marL="457200" lvl="1" indent="0" defTabSz="820738" eaLnBrk="1" hangingPunct="1">
              <a:buNone/>
            </a:pPr>
            <a:endParaRPr lang="en-US" altLang="en-US" sz="3600" dirty="0"/>
          </a:p>
          <a:p>
            <a:pPr defTabSz="820738" eaLnBrk="1" hangingPunct="1">
              <a:buFont typeface="Wingdings" panose="05000000000000000000" pitchFamily="2" charset="2"/>
              <a:buChar char="Ø"/>
            </a:pP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296916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Text Box 2"/>
          <p:cNvSpPr txBox="1">
            <a:spLocks noChangeArrowheads="1"/>
          </p:cNvSpPr>
          <p:nvPr/>
        </p:nvSpPr>
        <p:spPr bwMode="auto">
          <a:xfrm>
            <a:off x="7543800" y="1371601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52" tIns="45578" rIns="91152" bIns="4557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/>
            </a:endParaRP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75173" tIns="37588" rIns="75173" bIns="3758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</a:rPr>
              <a:t>7 C’s of Championship </a:t>
            </a:r>
            <a:r>
              <a:rPr lang="en-US" altLang="en-US" sz="4400" dirty="0" smtClean="0">
                <a:solidFill>
                  <a:schemeClr val="tx1"/>
                </a:solidFill>
              </a:rPr>
              <a:t>Culture</a:t>
            </a:r>
            <a:endParaRPr lang="en-US" altLang="en-US" sz="4400" dirty="0">
              <a:solidFill>
                <a:schemeClr val="tx1"/>
              </a:solidFill>
            </a:endParaRP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1"/>
            <a:ext cx="10972800" cy="4832351"/>
          </a:xfrm>
        </p:spPr>
        <p:txBody>
          <a:bodyPr vert="horz" wrap="square" lIns="75173" tIns="37588" rIns="75173" bIns="37588" numCol="1" anchor="t" anchorCtr="0" compatLnSpc="1">
            <a:prstTxWarp prst="textNoShape">
              <a:avLst/>
            </a:prstTxWarp>
          </a:bodyPr>
          <a:lstStyle/>
          <a:p>
            <a:pPr defTabSz="820738" eaLnBrk="1" hangingPunct="1"/>
            <a:r>
              <a:rPr lang="en-US" altLang="en-US" sz="5400" dirty="0"/>
              <a:t>Constructive Conflict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5400" dirty="0"/>
              <a:t>Effectively deal with conflict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5400" dirty="0"/>
              <a:t>Address it in a timely manner 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5400" dirty="0"/>
              <a:t>Never make it personal</a:t>
            </a:r>
          </a:p>
          <a:p>
            <a:pPr defTabSz="820738" eaLnBrk="1" hangingPunct="1">
              <a:buFont typeface="Wingdings" panose="05000000000000000000" pitchFamily="2" charset="2"/>
              <a:buChar char="Ø"/>
            </a:pPr>
            <a:endParaRPr lang="en-US" altLang="en-US" sz="3200" dirty="0"/>
          </a:p>
          <a:p>
            <a:pPr marL="457200" lvl="1" indent="0" defTabSz="820738" eaLnBrk="1" hangingPunct="1">
              <a:buNone/>
            </a:pPr>
            <a:endParaRPr lang="en-US" altLang="en-US" sz="2600" dirty="0"/>
          </a:p>
          <a:p>
            <a:pPr marL="457200" lvl="1" indent="0" defTabSz="820738" eaLnBrk="1" hangingPunct="1">
              <a:buNone/>
            </a:pPr>
            <a:endParaRPr lang="en-US" altLang="en-US" sz="3600" dirty="0"/>
          </a:p>
          <a:p>
            <a:pPr defTabSz="820738" eaLnBrk="1" hangingPunct="1">
              <a:buFont typeface="Wingdings" panose="05000000000000000000" pitchFamily="2" charset="2"/>
              <a:buChar char="Ø"/>
            </a:pP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630412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Text Box 2"/>
          <p:cNvSpPr txBox="1">
            <a:spLocks noChangeArrowheads="1"/>
          </p:cNvSpPr>
          <p:nvPr/>
        </p:nvSpPr>
        <p:spPr bwMode="auto">
          <a:xfrm>
            <a:off x="7543800" y="1371601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52" tIns="45578" rIns="91152" bIns="4557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/>
            </a:endParaRP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75173" tIns="37588" rIns="75173" bIns="3758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</a:rPr>
              <a:t>7 C’s of Championship </a:t>
            </a:r>
            <a:r>
              <a:rPr lang="en-US" altLang="en-US" sz="4400" dirty="0" smtClean="0">
                <a:solidFill>
                  <a:schemeClr val="tx1"/>
                </a:solidFill>
              </a:rPr>
              <a:t>Culture</a:t>
            </a:r>
            <a:endParaRPr lang="en-US" altLang="en-US" sz="4400" dirty="0">
              <a:solidFill>
                <a:schemeClr val="tx1"/>
              </a:solidFill>
            </a:endParaRP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1"/>
            <a:ext cx="10972800" cy="4832351"/>
          </a:xfrm>
        </p:spPr>
        <p:txBody>
          <a:bodyPr vert="horz" wrap="square" lIns="75173" tIns="37588" rIns="75173" bIns="37588" numCol="1" anchor="t" anchorCtr="0" compatLnSpc="1">
            <a:prstTxWarp prst="textNoShape">
              <a:avLst/>
            </a:prstTxWarp>
          </a:bodyPr>
          <a:lstStyle/>
          <a:p>
            <a:pPr defTabSz="820738" eaLnBrk="1" hangingPunct="1"/>
            <a:r>
              <a:rPr lang="en-US" altLang="en-US" sz="5400" dirty="0"/>
              <a:t>Cohesion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5400" dirty="0"/>
              <a:t>Players genuinely like and respect each other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5400" dirty="0"/>
              <a:t>Championship teams spend social time together</a:t>
            </a:r>
          </a:p>
          <a:p>
            <a:pPr defTabSz="820738" eaLnBrk="1" hangingPunct="1">
              <a:buFont typeface="Wingdings" panose="05000000000000000000" pitchFamily="2" charset="2"/>
              <a:buChar char="Ø"/>
            </a:pPr>
            <a:endParaRPr lang="en-US" altLang="en-US" sz="3200" dirty="0"/>
          </a:p>
          <a:p>
            <a:pPr marL="457200" lvl="1" indent="0" defTabSz="820738" eaLnBrk="1" hangingPunct="1">
              <a:buNone/>
            </a:pPr>
            <a:endParaRPr lang="en-US" altLang="en-US" sz="2600" dirty="0"/>
          </a:p>
          <a:p>
            <a:pPr marL="457200" lvl="1" indent="0" defTabSz="820738" eaLnBrk="1" hangingPunct="1">
              <a:buNone/>
            </a:pPr>
            <a:endParaRPr lang="en-US" altLang="en-US" sz="3600" dirty="0"/>
          </a:p>
          <a:p>
            <a:pPr defTabSz="820738" eaLnBrk="1" hangingPunct="1">
              <a:buFont typeface="Wingdings" panose="05000000000000000000" pitchFamily="2" charset="2"/>
              <a:buChar char="Ø"/>
            </a:pP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465850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Text Box 2"/>
          <p:cNvSpPr txBox="1">
            <a:spLocks noChangeArrowheads="1"/>
          </p:cNvSpPr>
          <p:nvPr/>
        </p:nvSpPr>
        <p:spPr bwMode="auto">
          <a:xfrm>
            <a:off x="7543800" y="1371601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52" tIns="45578" rIns="91152" bIns="4557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/>
            </a:endParaRP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75173" tIns="37588" rIns="75173" bIns="37588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</a:rPr>
              <a:t>7 C’s of Championship </a:t>
            </a:r>
            <a:r>
              <a:rPr lang="en-US" altLang="en-US" sz="4400" dirty="0" smtClean="0">
                <a:solidFill>
                  <a:schemeClr val="tx1"/>
                </a:solidFill>
              </a:rPr>
              <a:t>Culture</a:t>
            </a:r>
            <a:endParaRPr lang="en-US" altLang="en-US" sz="4400" dirty="0">
              <a:solidFill>
                <a:schemeClr val="tx1"/>
              </a:solidFill>
            </a:endParaRP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1"/>
            <a:ext cx="10972800" cy="4832351"/>
          </a:xfrm>
        </p:spPr>
        <p:txBody>
          <a:bodyPr vert="horz" wrap="square" lIns="75173" tIns="37588" rIns="75173" bIns="37588" numCol="1" anchor="t" anchorCtr="0" compatLnSpc="1">
            <a:prstTxWarp prst="textNoShape">
              <a:avLst/>
            </a:prstTxWarp>
          </a:bodyPr>
          <a:lstStyle/>
          <a:p>
            <a:pPr defTabSz="820738" eaLnBrk="1" hangingPunct="1"/>
            <a:r>
              <a:rPr lang="en-US" altLang="en-US" sz="4000" dirty="0"/>
              <a:t>Credible Leadership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4000" dirty="0"/>
              <a:t>The leaders must be respected and credible in what they do.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4000" dirty="0"/>
              <a:t>They must demonstrate the skills and characteristics to lead and do it on a consistent basis.</a:t>
            </a:r>
          </a:p>
          <a:p>
            <a:pPr lvl="1" defTabSz="820738" eaLnBrk="1" hangingPunct="1">
              <a:buFont typeface="Wingdings" panose="05000000000000000000" pitchFamily="2" charset="2"/>
              <a:buChar char="Ø"/>
            </a:pPr>
            <a:r>
              <a:rPr lang="en-US" altLang="en-US" sz="4000" dirty="0"/>
              <a:t>3 M’s:  Model, Mentor, Monitor</a:t>
            </a:r>
          </a:p>
          <a:p>
            <a:pPr marL="457200" lvl="1" indent="0" defTabSz="820738" eaLnBrk="1" hangingPunct="1">
              <a:buNone/>
            </a:pPr>
            <a:endParaRPr lang="en-US" altLang="en-US" sz="2800" dirty="0"/>
          </a:p>
          <a:p>
            <a:pPr defTabSz="820738" eaLnBrk="1" hangingPunct="1">
              <a:buFont typeface="Wingdings" panose="05000000000000000000" pitchFamily="2" charset="2"/>
              <a:buChar char="Ø"/>
            </a:pPr>
            <a:endParaRPr lang="en-US" altLang="en-US" sz="3200" dirty="0"/>
          </a:p>
          <a:p>
            <a:pPr marL="457200" lvl="1" indent="0" defTabSz="820738" eaLnBrk="1" hangingPunct="1">
              <a:buNone/>
            </a:pPr>
            <a:endParaRPr lang="en-US" altLang="en-US" sz="2600" dirty="0"/>
          </a:p>
          <a:p>
            <a:pPr marL="457200" lvl="1" indent="0" defTabSz="820738" eaLnBrk="1" hangingPunct="1">
              <a:buNone/>
            </a:pPr>
            <a:endParaRPr lang="en-US" altLang="en-US" sz="3600" dirty="0"/>
          </a:p>
          <a:p>
            <a:pPr defTabSz="820738" eaLnBrk="1" hangingPunct="1">
              <a:buFont typeface="Wingdings" panose="05000000000000000000" pitchFamily="2" charset="2"/>
              <a:buChar char="Ø"/>
            </a:pP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7634475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FIAAA Annual Conference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5061" y="3425174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i="1" dirty="0"/>
          </a:p>
          <a:p>
            <a:pPr algn="ctr"/>
            <a:r>
              <a:rPr lang="en-US" sz="4000" i="1" dirty="0"/>
              <a:t>Paul Herfurth</a:t>
            </a:r>
          </a:p>
          <a:p>
            <a:pPr algn="ctr"/>
            <a:r>
              <a:rPr lang="en-US" sz="4000" i="1" dirty="0"/>
              <a:t>954-288-3272</a:t>
            </a:r>
          </a:p>
          <a:p>
            <a:pPr algn="ctr"/>
            <a:r>
              <a:rPr lang="en-US" sz="3200" i="1" dirty="0" smtClean="0"/>
              <a:t>ph483@nova.edu</a:t>
            </a:r>
            <a:endParaRPr lang="en-US" sz="3200" i="1" dirty="0"/>
          </a:p>
          <a:p>
            <a:pPr algn="ctr"/>
            <a:endParaRPr lang="en-US" sz="4000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477" y="1595468"/>
            <a:ext cx="5195453" cy="2286000"/>
          </a:xfrm>
        </p:spPr>
      </p:pic>
    </p:spTree>
    <p:extLst>
      <p:ext uri="{BB962C8B-B14F-4D97-AF65-F5344CB8AC3E}">
        <p14:creationId xmlns:p14="http://schemas.microsoft.com/office/powerpoint/2010/main" val="38647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Vision and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i="1" dirty="0"/>
              <a:t>Successful </a:t>
            </a:r>
            <a:r>
              <a:rPr lang="en-US" sz="3600" i="1" dirty="0" smtClean="0"/>
              <a:t>teams/programs </a:t>
            </a:r>
            <a:r>
              <a:rPr lang="en-US" sz="3600" i="1" dirty="0"/>
              <a:t>create a vision, values and mission statement.  </a:t>
            </a:r>
          </a:p>
          <a:p>
            <a:endParaRPr lang="en-US" i="1" dirty="0"/>
          </a:p>
          <a:p>
            <a:r>
              <a:rPr lang="en-US" i="1" dirty="0"/>
              <a:t>Who they are</a:t>
            </a:r>
          </a:p>
          <a:p>
            <a:r>
              <a:rPr lang="en-US" i="1" dirty="0"/>
              <a:t>What they believe in</a:t>
            </a:r>
          </a:p>
          <a:p>
            <a:r>
              <a:rPr lang="en-US" i="1" dirty="0"/>
              <a:t>What they do</a:t>
            </a:r>
          </a:p>
          <a:p>
            <a:r>
              <a:rPr lang="en-US" i="1" dirty="0"/>
              <a:t>How they do it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048000"/>
            <a:ext cx="3128417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9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Vision and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i="1" dirty="0"/>
              <a:t>Is the behavior of the players/coaches modeling the vision and values that you have defined?</a:t>
            </a:r>
          </a:p>
        </p:txBody>
      </p:sp>
    </p:spTree>
    <p:extLst>
      <p:ext uri="{BB962C8B-B14F-4D97-AF65-F5344CB8AC3E}">
        <p14:creationId xmlns:p14="http://schemas.microsoft.com/office/powerpoint/2010/main" val="40854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Mindset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i="1" dirty="0"/>
              <a:t>Culture is invisible.  It is made visible by the collective behavior of a </a:t>
            </a:r>
            <a:r>
              <a:rPr lang="en-US" sz="6000" i="1" dirty="0" smtClean="0"/>
              <a:t>department/team.</a:t>
            </a:r>
            <a:endParaRPr lang="en-US" sz="6000" i="1" dirty="0"/>
          </a:p>
        </p:txBody>
      </p:sp>
    </p:spTree>
    <p:extLst>
      <p:ext uri="{BB962C8B-B14F-4D97-AF65-F5344CB8AC3E}">
        <p14:creationId xmlns:p14="http://schemas.microsoft.com/office/powerpoint/2010/main" val="1119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Culture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11887200" cy="4710288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i="1" dirty="0" smtClean="0"/>
              <a:t>Culture </a:t>
            </a:r>
            <a:r>
              <a:rPr lang="en-US" sz="4400" i="1" dirty="0"/>
              <a:t>is created from the top </a:t>
            </a:r>
            <a:r>
              <a:rPr lang="en-US" sz="4400" i="1" dirty="0" smtClean="0"/>
              <a:t>down </a:t>
            </a:r>
          </a:p>
          <a:p>
            <a:pPr marL="0" indent="0" algn="ctr">
              <a:buNone/>
            </a:pPr>
            <a:r>
              <a:rPr lang="en-US" sz="4400" i="1" dirty="0" smtClean="0">
                <a:solidFill>
                  <a:srgbClr val="FF0000"/>
                </a:solidFill>
              </a:rPr>
              <a:t>(Administration)</a:t>
            </a:r>
            <a:endParaRPr lang="en-US" sz="4400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i="1" dirty="0"/>
              <a:t>and </a:t>
            </a:r>
          </a:p>
          <a:p>
            <a:pPr marL="0" indent="0" algn="ctr">
              <a:buNone/>
            </a:pPr>
            <a:r>
              <a:rPr lang="en-US" sz="4400" i="1" dirty="0"/>
              <a:t>Comes to life from the bottom up </a:t>
            </a:r>
            <a:r>
              <a:rPr lang="en-US" sz="4400" i="1" dirty="0" smtClean="0">
                <a:solidFill>
                  <a:srgbClr val="FF0000"/>
                </a:solidFill>
              </a:rPr>
              <a:t>(Coaches/Players/Parents)</a:t>
            </a:r>
            <a:endParaRPr lang="en-US" sz="4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4343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Culture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i="1" dirty="0"/>
              <a:t>Culture drives expectations and beliefs.</a:t>
            </a:r>
          </a:p>
          <a:p>
            <a:pPr marL="0" indent="0">
              <a:buNone/>
            </a:pPr>
            <a:endParaRPr lang="en-US" sz="4000" i="1" dirty="0"/>
          </a:p>
          <a:p>
            <a:r>
              <a:rPr lang="en-US" sz="4000" i="1" dirty="0"/>
              <a:t>Expectations and beliefs drives behavior.</a:t>
            </a:r>
          </a:p>
          <a:p>
            <a:endParaRPr lang="en-US" sz="4000" i="1" dirty="0"/>
          </a:p>
          <a:p>
            <a:r>
              <a:rPr lang="en-US" sz="4000" i="1" dirty="0"/>
              <a:t>Behavior drives habits and habits create your results.</a:t>
            </a:r>
          </a:p>
          <a:p>
            <a:pPr marL="0" indent="0">
              <a:buNone/>
            </a:pPr>
            <a:endParaRPr lang="en-US" sz="4000" i="1" dirty="0"/>
          </a:p>
          <a:p>
            <a:pPr marL="0" indent="0">
              <a:buNone/>
            </a:pP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6953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1487</Words>
  <Application>Microsoft Office PowerPoint</Application>
  <PresentationFormat>Widescreen</PresentationFormat>
  <Paragraphs>260</Paragraphs>
  <Slides>47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Tahoma</vt:lpstr>
      <vt:lpstr>Times New Roman</vt:lpstr>
      <vt:lpstr>Wingdings</vt:lpstr>
      <vt:lpstr>10_Custom Design</vt:lpstr>
      <vt:lpstr>Custom Design</vt:lpstr>
      <vt:lpstr>Mindset Matters</vt:lpstr>
      <vt:lpstr>Culture Matters</vt:lpstr>
      <vt:lpstr>What is Culture in Sports?</vt:lpstr>
      <vt:lpstr>Mindset Matters</vt:lpstr>
      <vt:lpstr>Vision and Values</vt:lpstr>
      <vt:lpstr>Vision and Values</vt:lpstr>
      <vt:lpstr>Mindset Matters</vt:lpstr>
      <vt:lpstr>Culture Matters</vt:lpstr>
      <vt:lpstr>Culture Matters</vt:lpstr>
      <vt:lpstr>Culture Matters</vt:lpstr>
      <vt:lpstr>Culture Consist Of……</vt:lpstr>
      <vt:lpstr>Effective Leadership</vt:lpstr>
      <vt:lpstr>ACCOUNTABILITY</vt:lpstr>
      <vt:lpstr>Culture Matters</vt:lpstr>
      <vt:lpstr>How to Develop Culture</vt:lpstr>
      <vt:lpstr>How to Develop Culture</vt:lpstr>
      <vt:lpstr>Elements of a Successful Culture</vt:lpstr>
      <vt:lpstr>Elements of a Successful Culture</vt:lpstr>
      <vt:lpstr>Culture Matters</vt:lpstr>
      <vt:lpstr>Culture through Communication</vt:lpstr>
      <vt:lpstr>Culture through Communication</vt:lpstr>
      <vt:lpstr>Culture through Communication</vt:lpstr>
      <vt:lpstr>Culture through Communication</vt:lpstr>
      <vt:lpstr>Culture through Communication</vt:lpstr>
      <vt:lpstr>Culture through Communication</vt:lpstr>
      <vt:lpstr>Culture Matters</vt:lpstr>
      <vt:lpstr>Culture of Caring</vt:lpstr>
      <vt:lpstr>Culture of Caring</vt:lpstr>
      <vt:lpstr>Culture of Caring</vt:lpstr>
      <vt:lpstr>Culture of Caring</vt:lpstr>
      <vt:lpstr>Culture of Caring</vt:lpstr>
      <vt:lpstr>Culture of Caring</vt:lpstr>
      <vt:lpstr>Culture of Caring</vt:lpstr>
      <vt:lpstr>Culture of Caring</vt:lpstr>
      <vt:lpstr>3M’s</vt:lpstr>
      <vt:lpstr>Culture of Caring</vt:lpstr>
      <vt:lpstr>What is your caring trademark?</vt:lpstr>
      <vt:lpstr>Elements of a Successful Culture</vt:lpstr>
      <vt:lpstr>7 C’s of Championship Culture</vt:lpstr>
      <vt:lpstr>7 C’s of Championship Culture</vt:lpstr>
      <vt:lpstr>7 C’s of Championship Culture</vt:lpstr>
      <vt:lpstr>7 C’s of Championship Culture</vt:lpstr>
      <vt:lpstr>7 C’s of Championship Team Culture</vt:lpstr>
      <vt:lpstr>7 C’s of Championship Culture</vt:lpstr>
      <vt:lpstr>7 C’s of Championship Culture</vt:lpstr>
      <vt:lpstr>7 C’s of Championship Culture</vt:lpstr>
      <vt:lpstr>FIAAA Annual Conference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Herfurth</dc:creator>
  <cp:lastModifiedBy>Roger Mayo</cp:lastModifiedBy>
  <cp:revision>90</cp:revision>
  <dcterms:created xsi:type="dcterms:W3CDTF">2017-01-11T02:07:15Z</dcterms:created>
  <dcterms:modified xsi:type="dcterms:W3CDTF">2019-05-03T21:52:32Z</dcterms:modified>
</cp:coreProperties>
</file>